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1.xml" ContentType="application/vnd.openxmlformats-officedocument.presentationml.slide+xml"/>
  <Override PartName="/ppt/slides/slide14.xml" ContentType="application/vnd.openxmlformats-officedocument.presentationml.slide+xml"/>
  <Override PartName="/ppt/slides/slide4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6.xml" ContentType="application/vnd.openxmlformats-officedocument.presentationml.slide+xml"/>
  <Override PartName="/ppt/slides/slide50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slides/slide42.xml" ContentType="application/vnd.openxmlformats-officedocument.presentationml.slide+xml"/>
  <Override PartName="/ppt/slides/slide39.xml" ContentType="application/vnd.openxmlformats-officedocument.presentationml.slide+xml"/>
  <Override PartName="/ppt/slides/slide4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60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323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4" r:id="rId20"/>
    <p:sldId id="326" r:id="rId21"/>
    <p:sldId id="328" r:id="rId22"/>
    <p:sldId id="330" r:id="rId23"/>
    <p:sldId id="331" r:id="rId24"/>
    <p:sldId id="332" r:id="rId25"/>
    <p:sldId id="368" r:id="rId26"/>
    <p:sldId id="325" r:id="rId27"/>
    <p:sldId id="369" r:id="rId28"/>
    <p:sldId id="334" r:id="rId29"/>
    <p:sldId id="335" r:id="rId30"/>
    <p:sldId id="336" r:id="rId31"/>
    <p:sldId id="337" r:id="rId32"/>
    <p:sldId id="338" r:id="rId33"/>
    <p:sldId id="339" r:id="rId34"/>
    <p:sldId id="341" r:id="rId35"/>
    <p:sldId id="342" r:id="rId36"/>
    <p:sldId id="347" r:id="rId37"/>
    <p:sldId id="348" r:id="rId38"/>
    <p:sldId id="349" r:id="rId39"/>
    <p:sldId id="351" r:id="rId40"/>
    <p:sldId id="352" r:id="rId41"/>
    <p:sldId id="370" r:id="rId42"/>
    <p:sldId id="371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DCBF1-9FC2-40ED-84BB-CC1BF945F580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7603E-E3DF-4F36-8A33-78093736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8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6AE3F0-E533-4A19-99F1-4CF0BCD9EFB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Usually, so far, the arrays and strings we’re using have fixed length (i.e., length is known at compile time)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129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D6AD96-E097-43DA-9245-EBFB15B55DB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/>
              <a:t>Dung o day</a:t>
            </a:r>
          </a:p>
        </p:txBody>
      </p:sp>
    </p:spTree>
    <p:extLst>
      <p:ext uri="{BB962C8B-B14F-4D97-AF65-F5344CB8AC3E}">
        <p14:creationId xmlns:p14="http://schemas.microsoft.com/office/powerpoint/2010/main" val="59088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01F23B-DB83-4AC1-B034-F9058A890107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95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36D29F-8BB0-4D04-B24C-FFEF1155EB0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73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D3C07-DC4C-4FA6-83C1-808DF96AC800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63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17CE53-7459-46A9-9E7E-DA1DFB02385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91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EDAC7-2D07-4901-9208-AC7107E6E4F5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52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1B4C98-5AF5-4F68-99D4-41F6E0EF7302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93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E6B2E0-0398-4EDE-B4BA-F9040A753B4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05342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E6B2E0-0398-4EDE-B4BA-F9040A753B4C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37778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B7701A-B79D-4FA0-B837-78E78BD5FBDA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88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4B6F8-6258-4872-941F-3FEE2AF1DEF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3174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D4E50-9399-4CAB-9801-1405D39F7A0E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255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F5DF90-758B-43E2-A1F0-0D103204D1ED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133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30F5-E181-48DE-9532-39572A5C8885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822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E784A6-204C-4000-BF7D-5AA38D87BBE3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44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B5405-2C80-49F0-B617-07DEEE2409BB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169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819FB-2870-4BD8-9AF4-800496DDBC6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170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252F82-669B-42EE-8E21-53538A5798C3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959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FFAE8-82C7-4143-8478-82A85C026342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396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bai tap ICT58: Doc ghi file student –mang dong, copy multimode, subStr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3CBF4-4A18-4F59-98F1-369BE8CEF87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838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dirty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D2C4B3-EF66-4A6C-A5CD-748BFCDC94A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1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19BD6-072E-4D1D-B1ED-108F25E54D0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341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66AD7-348E-4219-BE2E-ACCD0E1F01EF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480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BT VN63 T5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6C641A-F234-4557-A9D6-7D3012871310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2261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200" b="1" dirty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481420-6CBD-4E5A-8374-B3B6C790F7F6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5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20E312-FB95-4F90-9EA3-CB2078891467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51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9F2EF-3776-4BA3-AFA0-8B114C1263F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96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548C36-47B7-44A1-9D96-123785449E71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/>
              <a:t>“contiguous allocation”</a:t>
            </a:r>
          </a:p>
          <a:p>
            <a:pPr eaLnBrk="1" hangingPunct="1"/>
            <a:r>
              <a:rPr lang="en-US"/>
              <a:t>calloc() zero-initializes the buffer, while malloc() leaves the memory uninitialized.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52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1AC8F4-4892-46AE-8340-0741AFC44E79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392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DF326-4DF6-49EC-A0CC-A59AA539593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he memory allocated using functions malloc() and calloc() is not de-allocated on their own. Hence the free() method is used, whenever the dynamic memory allocation takes place. It helps to reduce wastage of memory by freeing it.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97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CD3AAF-E85A-49BB-B73D-D130BA7EF86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17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2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6819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41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89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267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28065-49F7-BB12-AF0C-2016BFEFC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57E0A0D-5AAA-CEDD-7A33-57CC7B720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5754FD-0137-26E2-3D22-D6E16A05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293459-781B-59C1-4CA1-9B1B1D94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7E322A-1E7C-C255-5FD0-D088C202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9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062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87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137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2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18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63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780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22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454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99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30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41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426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87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4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59799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985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6578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87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75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0578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65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32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45611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553D4-58FA-4DC3-8C9D-79C05AD38199}" type="datetime1">
              <a:rPr lang="en-US" smtClean="0"/>
              <a:pPr>
                <a:defRPr/>
              </a:pPr>
              <a:t>12/15/2023</a:t>
            </a:fld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79020-D61A-45EA-817B-C196E1345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26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97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9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95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038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88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001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931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08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8588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73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106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407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1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364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625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9076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1185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9848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462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70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61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043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426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8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99077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706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398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403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32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559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52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FD38FF-4A62-CE48-B81F-7F87E857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607"/>
            <a:ext cx="105156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1593"/>
            <a:ext cx="105156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 sz="3200" baseline="0"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 sz="2400" baseline="0"/>
            </a:lvl2pPr>
            <a:lvl3pPr marL="1341438" indent="-268288">
              <a:buClr>
                <a:srgbClr val="CE3B2A"/>
              </a:buClr>
              <a:tabLst/>
              <a:defRPr sz="2000" baseline="0"/>
            </a:lvl3pPr>
            <a:lvl4pPr marL="1651000" indent="-174625">
              <a:tabLst/>
              <a:defRPr baseline="0"/>
            </a:lvl4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0358ACF-A939-46FB-B706-CE0B2B7BBF06}" type="datetime1">
              <a:rPr lang="en-US" altLang="zh-CN" smtClean="0"/>
              <a:pPr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032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53DAFA2-E33C-4540-A525-354CFF9D4AE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CE053D2F-1D5F-4F61-88AA-2229A32FD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0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nisowski.org/Vietnamese/vnedict.tx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5547E-EF52-1187-6C69-F5267934C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89C919-1969-D2C8-93F2-C5844A0DE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8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alloc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void </a:t>
            </a:r>
            <a:r>
              <a:rPr lang="en-US" sz="2400" b="1" dirty="0">
                <a:latin typeface="+mn-lt"/>
                <a:cs typeface="Courier New" pitchFamily="49" charset="0"/>
              </a:rPr>
              <a:t>*</a:t>
            </a:r>
            <a:r>
              <a:rPr lang="en-US" sz="2400" b="1" dirty="0" err="1">
                <a:latin typeface="+mn-lt"/>
                <a:cs typeface="Courier New" pitchFamily="49" charset="0"/>
              </a:rPr>
              <a:t>calloc</a:t>
            </a:r>
            <a:r>
              <a:rPr lang="en-US" sz="2400" b="1" dirty="0">
                <a:latin typeface="+mn-lt"/>
                <a:cs typeface="Courier New" pitchFamily="49" charset="0"/>
              </a:rPr>
              <a:t>(</a:t>
            </a:r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size_t</a:t>
            </a:r>
            <a:r>
              <a:rPr lang="en-US" sz="2400" b="1" dirty="0">
                <a:latin typeface="+mn-lt"/>
                <a:cs typeface="Courier New" pitchFamily="49" charset="0"/>
              </a:rPr>
              <a:t> </a:t>
            </a:r>
            <a:r>
              <a:rPr lang="en-US" sz="2400" b="1" dirty="0" err="1">
                <a:latin typeface="+mn-lt"/>
                <a:cs typeface="Courier New" pitchFamily="49" charset="0"/>
              </a:rPr>
              <a:t>nitems</a:t>
            </a:r>
            <a:r>
              <a:rPr lang="en-US" sz="2400" b="1" dirty="0">
                <a:latin typeface="+mn-lt"/>
                <a:cs typeface="Courier New" pitchFamily="49" charset="0"/>
              </a:rPr>
              <a:t>, </a:t>
            </a:r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size_t</a:t>
            </a:r>
            <a:r>
              <a:rPr lang="en-US" sz="2400" b="1" dirty="0">
                <a:latin typeface="+mn-lt"/>
                <a:cs typeface="Courier New" pitchFamily="49" charset="0"/>
              </a:rPr>
              <a:t> size); </a:t>
            </a:r>
            <a:br>
              <a:rPr lang="en-US" sz="2400" b="1" dirty="0">
                <a:latin typeface="+mn-lt"/>
                <a:cs typeface="Courier New" pitchFamily="49" charset="0"/>
              </a:rPr>
            </a:br>
            <a:endParaRPr lang="en-US" sz="2400" b="1" dirty="0">
              <a:latin typeface="+mn-lt"/>
              <a:cs typeface="Courier New" pitchFamily="49" charset="0"/>
            </a:endParaRPr>
          </a:p>
          <a:p>
            <a:pPr eaLnBrk="1" hangingPunct="1"/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gồm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nitems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thức</a:t>
            </a:r>
            <a:r>
              <a:rPr lang="en-US" sz="2400" dirty="0">
                <a:latin typeface="+mn-lt"/>
              </a:rPr>
              <a:t> size byte.</a:t>
            </a:r>
          </a:p>
          <a:p>
            <a:pPr eaLnBrk="1" hangingPunct="1"/>
            <a:r>
              <a:rPr lang="en-US" sz="2400" dirty="0" err="1">
                <a:latin typeface="+mn-lt"/>
              </a:rPr>
              <a:t>Khởi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mặc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0,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malloc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.</a:t>
            </a:r>
          </a:p>
          <a:p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xin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ourier New" pitchFamily="49" charset="0"/>
              </a:rPr>
              <a:t>NULL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bại</a:t>
            </a:r>
            <a:r>
              <a:rPr lang="en-US" sz="2400" dirty="0">
                <a:latin typeface="+mn-lt"/>
              </a:rPr>
              <a:t>. </a:t>
            </a:r>
          </a:p>
          <a:p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ptr</a:t>
            </a: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 = (float*) </a:t>
            </a:r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calloc</a:t>
            </a: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(25,sizeof(float));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 err="1"/>
              <a:t>Tái</a:t>
            </a:r>
            <a:r>
              <a:rPr lang="fr-FR" dirty="0"/>
              <a:t> </a:t>
            </a:r>
            <a:r>
              <a:rPr lang="fr-FR" dirty="0" err="1"/>
              <a:t>cấp</a:t>
            </a:r>
            <a:r>
              <a:rPr lang="fr-FR" dirty="0"/>
              <a:t> </a:t>
            </a:r>
            <a:r>
              <a:rPr lang="fr-FR" dirty="0" err="1"/>
              <a:t>phát</a:t>
            </a:r>
            <a:r>
              <a:rPr lang="fr-FR" dirty="0"/>
              <a:t> </a:t>
            </a:r>
            <a:r>
              <a:rPr lang="fr-FR" dirty="0" err="1"/>
              <a:t>bộ</a:t>
            </a:r>
            <a:r>
              <a:rPr lang="fr-FR" dirty="0"/>
              <a:t> </a:t>
            </a:r>
            <a:r>
              <a:rPr lang="fr-FR" dirty="0" err="1"/>
              <a:t>nhớ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Reallocate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GB" sz="2400" dirty="0" err="1">
                <a:latin typeface="+mn-lt"/>
              </a:rPr>
              <a:t>Đôi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khi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chương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trình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cần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thêm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bộ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sau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lần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xin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đầu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tiên</a:t>
            </a:r>
            <a:r>
              <a:rPr lang="en-GB" sz="2400" dirty="0">
                <a:latin typeface="+mn-lt"/>
              </a:rPr>
              <a:t>.</a:t>
            </a:r>
          </a:p>
          <a:p>
            <a:pPr>
              <a:defRPr/>
            </a:pPr>
            <a:r>
              <a:rPr lang="en-GB" sz="2400" dirty="0">
                <a:latin typeface="+mn-lt"/>
              </a:rPr>
              <a:t>void *</a:t>
            </a:r>
            <a:r>
              <a:rPr lang="en-GB" sz="2400" dirty="0" err="1">
                <a:latin typeface="+mn-lt"/>
              </a:rPr>
              <a:t>realloc</a:t>
            </a:r>
            <a:r>
              <a:rPr lang="en-GB" sz="2400" dirty="0">
                <a:latin typeface="+mn-lt"/>
              </a:rPr>
              <a:t>(void *</a:t>
            </a:r>
            <a:r>
              <a:rPr lang="en-GB" sz="2400" dirty="0" err="1">
                <a:latin typeface="+mn-lt"/>
              </a:rPr>
              <a:t>ptr</a:t>
            </a:r>
            <a:r>
              <a:rPr lang="en-GB" sz="2400" dirty="0">
                <a:latin typeface="+mn-lt"/>
              </a:rPr>
              <a:t>, </a:t>
            </a:r>
            <a:r>
              <a:rPr lang="en-GB" sz="2400" dirty="0" err="1">
                <a:latin typeface="+mn-lt"/>
              </a:rPr>
              <a:t>size_t</a:t>
            </a:r>
            <a:r>
              <a:rPr lang="en-GB" sz="2400" dirty="0">
                <a:latin typeface="+mn-lt"/>
              </a:rPr>
              <a:t> size) </a:t>
            </a:r>
          </a:p>
          <a:p>
            <a:pPr lvl="1">
              <a:defRPr/>
            </a:pPr>
            <a:r>
              <a:rPr lang="en-GB" sz="2400" dirty="0" err="1">
                <a:latin typeface="+mn-lt"/>
              </a:rPr>
              <a:t>Thay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đổi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kích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thước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bởi</a:t>
            </a:r>
            <a:r>
              <a:rPr lang="en-GB" sz="2400" dirty="0">
                <a:latin typeface="+mn-lt"/>
              </a:rPr>
              <a:t> con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ptr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được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trước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đó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với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hàm</a:t>
            </a:r>
            <a:r>
              <a:rPr lang="en-GB" sz="2400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malloc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hoặc</a:t>
            </a:r>
            <a:r>
              <a:rPr lang="en-GB" sz="2400" dirty="0">
                <a:latin typeface="+mn-lt"/>
              </a:rPr>
              <a:t> </a:t>
            </a:r>
            <a:r>
              <a:rPr lang="en-GB" sz="2400" b="1" dirty="0" err="1">
                <a:latin typeface="+mn-lt"/>
              </a:rPr>
              <a:t>calloc</a:t>
            </a:r>
            <a:endParaRPr lang="en-GB" sz="2400" b="1" dirty="0">
              <a:latin typeface="+mn-lt"/>
            </a:endParaRPr>
          </a:p>
          <a:p>
            <a:pPr>
              <a:defRPr/>
            </a:pPr>
            <a:r>
              <a:rPr lang="en-GB" sz="2400" dirty="0" err="1">
                <a:latin typeface="+mn-lt"/>
              </a:rPr>
              <a:t>Các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tham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số</a:t>
            </a:r>
            <a:endParaRPr lang="en-GB" sz="2400" dirty="0">
              <a:latin typeface="+mn-lt"/>
            </a:endParaRPr>
          </a:p>
          <a:p>
            <a:pPr lvl="1">
              <a:defRPr/>
            </a:pPr>
            <a:r>
              <a:rPr lang="en-GB" sz="2400" b="1" dirty="0" err="1">
                <a:latin typeface="+mn-lt"/>
              </a:rPr>
              <a:t>ptr</a:t>
            </a:r>
            <a:r>
              <a:rPr lang="en-GB" sz="2400" dirty="0">
                <a:latin typeface="+mn-lt"/>
              </a:rPr>
              <a:t> – </a:t>
            </a:r>
            <a:r>
              <a:rPr lang="en-GB" sz="2400" dirty="0" err="1">
                <a:latin typeface="+mn-lt"/>
              </a:rPr>
              <a:t>là</a:t>
            </a:r>
            <a:r>
              <a:rPr lang="en-GB" sz="2400" dirty="0">
                <a:latin typeface="+mn-lt"/>
              </a:rPr>
              <a:t> con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tới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được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và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cần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lại</a:t>
            </a:r>
            <a:r>
              <a:rPr lang="en-GB" sz="2400" dirty="0">
                <a:latin typeface="+mn-lt"/>
              </a:rPr>
              <a:t>. </a:t>
            </a:r>
            <a:r>
              <a:rPr lang="en-GB" sz="2400" dirty="0" err="1">
                <a:latin typeface="+mn-lt"/>
              </a:rPr>
              <a:t>Nếu</a:t>
            </a:r>
            <a:r>
              <a:rPr lang="en-GB" sz="2400" dirty="0">
                <a:latin typeface="+mn-lt"/>
              </a:rPr>
              <a:t> con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này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là</a:t>
            </a:r>
            <a:r>
              <a:rPr lang="en-GB" sz="2400" dirty="0">
                <a:latin typeface="+mn-lt"/>
              </a:rPr>
              <a:t> NULL, </a:t>
            </a:r>
            <a:r>
              <a:rPr lang="en-GB" sz="2400" dirty="0" err="1">
                <a:latin typeface="+mn-lt"/>
              </a:rPr>
              <a:t>một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mới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sẽ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được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và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về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bởi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hàm</a:t>
            </a:r>
            <a:r>
              <a:rPr lang="en-GB" sz="2400" dirty="0">
                <a:latin typeface="+mn-lt"/>
              </a:rPr>
              <a:t>.</a:t>
            </a:r>
          </a:p>
          <a:p>
            <a:pPr lvl="1">
              <a:defRPr/>
            </a:pPr>
            <a:r>
              <a:rPr lang="en-GB" sz="2400" b="1" dirty="0">
                <a:latin typeface="+mn-lt"/>
              </a:rPr>
              <a:t>size</a:t>
            </a:r>
            <a:r>
              <a:rPr lang="en-GB" sz="2400" dirty="0">
                <a:latin typeface="+mn-lt"/>
              </a:rPr>
              <a:t> – </a:t>
            </a:r>
            <a:r>
              <a:rPr lang="en-GB" sz="2400" dirty="0" err="1">
                <a:latin typeface="+mn-lt"/>
              </a:rPr>
              <a:t>Kích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thước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mới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của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tính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theo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đơn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vị</a:t>
            </a:r>
            <a:r>
              <a:rPr lang="en-GB" sz="2400" dirty="0">
                <a:latin typeface="+mn-lt"/>
              </a:rPr>
              <a:t> byte. </a:t>
            </a:r>
            <a:r>
              <a:rPr lang="en-GB" sz="2400" dirty="0" err="1">
                <a:latin typeface="+mn-lt"/>
              </a:rPr>
              <a:t>Nếu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nó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là</a:t>
            </a:r>
            <a:r>
              <a:rPr lang="en-GB" sz="2400" dirty="0">
                <a:latin typeface="+mn-lt"/>
              </a:rPr>
              <a:t> 0 and </a:t>
            </a:r>
            <a:r>
              <a:rPr lang="en-GB" sz="2400" dirty="0" err="1">
                <a:latin typeface="+mn-lt"/>
              </a:rPr>
              <a:t>ptr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đang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tới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một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được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cấp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phát</a:t>
            </a:r>
            <a:r>
              <a:rPr lang="en-GB" sz="2400" dirty="0">
                <a:latin typeface="+mn-lt"/>
              </a:rPr>
              <a:t>, </a:t>
            </a:r>
            <a:r>
              <a:rPr lang="en-GB" sz="2400" dirty="0" err="1">
                <a:latin typeface="+mn-lt"/>
              </a:rPr>
              <a:t>vùng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nhớ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trỏ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bởi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ptr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này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được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giải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phóng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và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hàm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về</a:t>
            </a:r>
            <a:r>
              <a:rPr lang="en-GB" sz="2400" dirty="0">
                <a:latin typeface="+mn-lt"/>
              </a:rPr>
              <a:t> NULL.</a:t>
            </a:r>
          </a:p>
          <a:p>
            <a:pPr>
              <a:defRPr/>
            </a:pPr>
            <a:r>
              <a:rPr lang="en-GB" sz="2400" dirty="0" err="1">
                <a:latin typeface="+mn-lt"/>
              </a:rPr>
              <a:t>Giá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trị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trả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về</a:t>
            </a:r>
            <a:endParaRPr lang="en-GB" sz="2400" dirty="0">
              <a:latin typeface="+mn-lt"/>
            </a:endParaRPr>
          </a:p>
          <a:p>
            <a:pPr lvl="1">
              <a:defRPr/>
            </a:pP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ourier New" pitchFamily="49" charset="0"/>
              </a:rPr>
              <a:t>NULL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bại</a:t>
            </a:r>
            <a:r>
              <a:rPr lang="en-US" sz="2400" dirty="0">
                <a:latin typeface="+mn-lt"/>
              </a:rPr>
              <a:t>.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realloc</a:t>
            </a:r>
            <a:endParaRPr lang="en-US" dirty="0"/>
          </a:p>
        </p:txBody>
      </p:sp>
      <p:pic>
        <p:nvPicPr>
          <p:cNvPr id="12291" name="Picture 6" descr="https://media.geeksforgeeks.org/wp-content/cdn-uploads/realloc-function-in-c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370013"/>
            <a:ext cx="7620000" cy="42862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flipH="1">
            <a:off x="7218948" y="5325978"/>
            <a:ext cx="22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</a:t>
            </a:r>
            <a:r>
              <a:rPr lang="en-US" dirty="0" err="1"/>
              <a:t>geeksforgeeks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EBC8F7-1509-F613-2AEA-E1496735FF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63CBE1-F3E0-BC74-1534-024A0A3182F0}"/>
              </a:ext>
            </a:extLst>
          </p:cNvPr>
          <p:cNvSpPr txBox="1"/>
          <p:nvPr/>
        </p:nvSpPr>
        <p:spPr>
          <a:xfrm>
            <a:off x="338735" y="1443841"/>
            <a:ext cx="11560975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str;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str =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*)malloc(15);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(str,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tutorialspoint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"String = %s,  Address = %u\n"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str, str);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cấp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phát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lại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bộ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nhớ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str =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*)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realloc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(str, 25);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(str,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".com"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"String = %s,  Address = %u\n"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str, str);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free(str);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(0);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/>
          </a:p>
          <a:p>
            <a:pPr eaLnBrk="1" hangingPunct="1"/>
            <a:endParaRPr 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86384" y="2276856"/>
            <a:ext cx="10972800" cy="3558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2400" dirty="0">
                <a:latin typeface="Tahoma" pitchFamily="34" charset="0"/>
                <a:cs typeface="Arial" charset="0"/>
              </a:rPr>
              <a:t>		</a:t>
            </a:r>
            <a:r>
              <a:rPr lang="en-US" sz="2400" b="1" dirty="0">
                <a:cs typeface="Courier New" pitchFamily="49" charset="0"/>
              </a:rPr>
              <a:t>void free(void *</a:t>
            </a:r>
            <a:r>
              <a:rPr lang="en-US" sz="2400" b="1" dirty="0" err="1">
                <a:cs typeface="Courier New" pitchFamily="49" charset="0"/>
              </a:rPr>
              <a:t>ptr</a:t>
            </a:r>
            <a:r>
              <a:rPr lang="en-US" sz="2400" b="1" dirty="0">
                <a:cs typeface="Courier New" pitchFamily="49" charset="0"/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2060"/>
              </a:buClr>
              <a:buSzPct val="70000"/>
              <a:buFont typeface="Wingdings" pitchFamily="2" charset="2"/>
              <a:buChar char="v"/>
            </a:pPr>
            <a:r>
              <a:rPr lang="en-US" sz="2400" dirty="0" err="1">
                <a:cs typeface="Arial" charset="0"/>
              </a:rPr>
              <a:t>Hàm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b="1" dirty="0">
                <a:cs typeface="Courier New" pitchFamily="49" charset="0"/>
              </a:rPr>
              <a:t>free(p)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giải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phóng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bộ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nhớ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cấp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phát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trỏ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bởi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b="1" dirty="0">
                <a:cs typeface="Courier New" pitchFamily="49" charset="0"/>
              </a:rPr>
              <a:t>p</a:t>
            </a:r>
          </a:p>
          <a:p>
            <a:pPr marL="609600" indent="-609600">
              <a:spcBef>
                <a:spcPct val="20000"/>
              </a:spcBef>
              <a:buClr>
                <a:srgbClr val="002060"/>
              </a:buClr>
              <a:buSzPct val="70000"/>
              <a:buFont typeface="Wingdings" pitchFamily="2" charset="2"/>
              <a:buChar char="v"/>
            </a:pPr>
            <a:r>
              <a:rPr lang="en-US" sz="2400" dirty="0" err="1">
                <a:cs typeface="Arial" charset="0"/>
              </a:rPr>
              <a:t>Nếu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b="1" dirty="0">
                <a:cs typeface="Courier New" pitchFamily="49" charset="0"/>
              </a:rPr>
              <a:t>p </a:t>
            </a:r>
            <a:r>
              <a:rPr lang="en-US" sz="2400" dirty="0" err="1">
                <a:cs typeface="Arial" charset="0"/>
              </a:rPr>
              <a:t>không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trỏ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tới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một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vùng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nhớ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nào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cs typeface="Arial" charset="0"/>
              </a:rPr>
              <a:t>một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lỗi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thực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thi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chương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trình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sẽ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xuất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hiện</a:t>
            </a:r>
            <a:endParaRPr lang="en-US" sz="2400" dirty="0">
              <a:cs typeface="Arial" charset="0"/>
            </a:endParaRPr>
          </a:p>
          <a:p>
            <a:pPr marL="609600" indent="-609600">
              <a:spcBef>
                <a:spcPct val="20000"/>
              </a:spcBef>
              <a:buClr>
                <a:srgbClr val="002060"/>
              </a:buClr>
              <a:buSzPct val="70000"/>
              <a:buFont typeface="Wingdings" pitchFamily="2" charset="2"/>
              <a:buChar char="v"/>
            </a:pPr>
            <a:r>
              <a:rPr lang="en-US" sz="2400" dirty="0" err="1">
                <a:cs typeface="Arial" charset="0"/>
              </a:rPr>
              <a:t>Luôn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nhớ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giải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phóng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các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vùng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nhớ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cấp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phát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động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khi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không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còn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cần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đến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chúng</a:t>
            </a:r>
            <a:endParaRPr lang="en-US" sz="2400" dirty="0">
              <a:cs typeface="Arial" charset="0"/>
            </a:endParaRPr>
          </a:p>
          <a:p>
            <a:pPr marL="1066800" lvl="1" indent="-609600">
              <a:spcBef>
                <a:spcPct val="20000"/>
              </a:spcBef>
              <a:buClr>
                <a:srgbClr val="002060"/>
              </a:buClr>
              <a:buSzPct val="70000"/>
              <a:buFont typeface="Wingdings" pitchFamily="2" charset="2"/>
              <a:buChar char="§"/>
            </a:pPr>
            <a:r>
              <a:rPr lang="en-US" sz="2400" dirty="0">
                <a:cs typeface="Arial" charset="0"/>
              </a:rPr>
              <a:t>VD: </a:t>
            </a:r>
            <a:r>
              <a:rPr lang="en-US" sz="2400" dirty="0" err="1">
                <a:cs typeface="Arial" charset="0"/>
              </a:rPr>
              <a:t>Khi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thoát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chương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trình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1.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Cài</a:t>
            </a:r>
            <a:r>
              <a:rPr lang="en-US" sz="2400" dirty="0">
                <a:latin typeface="+mn-lt"/>
              </a:rPr>
              <a:t> đặt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 err="1">
                <a:latin typeface="+mn-lt"/>
                <a:cs typeface="Courier New" pitchFamily="49" charset="0"/>
              </a:rPr>
              <a:t>my_strcat</a:t>
            </a:r>
            <a:r>
              <a:rPr lang="en-US" sz="2400" dirty="0">
                <a:latin typeface="+mn-lt"/>
              </a:rPr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Đầu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ourier New" pitchFamily="49" charset="0"/>
              </a:rPr>
              <a:t>s1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ourier New" pitchFamily="49" charset="0"/>
              </a:rPr>
              <a:t>s2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Đầu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-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xâu</a:t>
            </a:r>
            <a:r>
              <a:rPr lang="en-US" sz="2400" dirty="0">
                <a:latin typeface="+mn-lt"/>
              </a:rPr>
              <a:t> s1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s2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Phép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nối</a:t>
            </a:r>
            <a:r>
              <a:rPr lang="en-US" sz="2400" dirty="0">
                <a:latin typeface="+mn-lt"/>
              </a:rPr>
              <a:t> “hello_”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“world!”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“</a:t>
            </a:r>
            <a:r>
              <a:rPr lang="en-US" sz="2400" dirty="0" err="1">
                <a:latin typeface="+mn-lt"/>
              </a:rPr>
              <a:t>hello_world</a:t>
            </a:r>
            <a:r>
              <a:rPr lang="en-US" sz="2400" dirty="0">
                <a:latin typeface="+mn-lt"/>
              </a:rPr>
              <a:t>!” </a:t>
            </a:r>
          </a:p>
          <a:p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kỹ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endParaRPr lang="en-US" sz="24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Kiểm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tra</a:t>
            </a:r>
            <a:r>
              <a:rPr lang="en-US" sz="2400" dirty="0">
                <a:latin typeface="+mn-lt"/>
              </a:rPr>
              <a:t> lại các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đã viết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/>
              <a:t>Đáp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– </a:t>
            </a:r>
            <a:r>
              <a:rPr lang="en-US" sz="3600" dirty="0" err="1"/>
              <a:t>hàm</a:t>
            </a:r>
            <a:r>
              <a:rPr lang="en-US" sz="3600" dirty="0"/>
              <a:t> </a:t>
            </a:r>
            <a:r>
              <a:rPr lang="en-US" sz="3600" dirty="0" err="1"/>
              <a:t>my_strcat</a:t>
            </a:r>
            <a:endParaRPr 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F2AF320-ACEE-C671-8524-BAAAE64F1D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443982-9820-776D-13A9-733200E6A288}"/>
              </a:ext>
            </a:extLst>
          </p:cNvPr>
          <p:cNvSpPr txBox="1"/>
          <p:nvPr/>
        </p:nvSpPr>
        <p:spPr>
          <a:xfrm>
            <a:off x="338735" y="1443841"/>
            <a:ext cx="11514527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my_strcat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len1, len2;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result;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len1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len2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result =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*)malloc((len1 + len2 + 1)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(result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"Allocation failed! Check memory\n"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(result,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(result + len1,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str2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/>
              <a:t>Đáp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: </a:t>
            </a:r>
            <a:r>
              <a:rPr lang="en-US" sz="3600" dirty="0" err="1"/>
              <a:t>hàm</a:t>
            </a:r>
            <a:r>
              <a:rPr lang="en-US" sz="3600" dirty="0"/>
              <a:t> main()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4B3910F-0EBE-598E-5CF1-F092CED34D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4BC57F-1B61-1BAD-8E4F-74C90AF29628}"/>
              </a:ext>
            </a:extLst>
          </p:cNvPr>
          <p:cNvSpPr txBox="1"/>
          <p:nvPr/>
        </p:nvSpPr>
        <p:spPr>
          <a:xfrm>
            <a:off x="338736" y="1488776"/>
            <a:ext cx="11514528" cy="4247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str1[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+ 1], str2[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cat_str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"Please enter two strings\n"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"%100s"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str1);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"%100s"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str2);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cat_str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my_strcat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(str1, str2);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cat_str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"Problem allocating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memory!n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"The concatenation of %s and %s is %s\n"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str1, str2,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cat_str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free(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cat_str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endParaRPr lang="fr-FR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400" dirty="0" err="1">
                <a:latin typeface="+mn-lt"/>
              </a:rPr>
              <a:t>Bài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1. </a:t>
            </a:r>
            <a:r>
              <a:rPr lang="fr-FR" sz="2400" dirty="0" err="1">
                <a:latin typeface="+mn-lt"/>
              </a:rPr>
              <a:t>Xây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dựng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chạy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minh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họa</a:t>
            </a:r>
            <a:r>
              <a:rPr lang="fr-FR" sz="2400" dirty="0">
                <a:latin typeface="+mn-lt"/>
              </a:rPr>
              <a:t> (</a:t>
            </a:r>
            <a:r>
              <a:rPr lang="fr-FR" sz="2400" dirty="0" err="1">
                <a:latin typeface="+mn-lt"/>
              </a:rPr>
              <a:t>demo</a:t>
            </a:r>
            <a:r>
              <a:rPr lang="fr-FR" sz="2400" dirty="0">
                <a:latin typeface="+mn-lt"/>
              </a:rPr>
              <a:t>)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sau</a:t>
            </a:r>
            <a:endParaRPr lang="fr-FR" sz="2400" dirty="0">
              <a:latin typeface="+mn-lt"/>
            </a:endParaRPr>
          </a:p>
          <a:p>
            <a:pPr lvl="1" eaLnBrk="1" hangingPunct="1">
              <a:lnSpc>
                <a:spcPct val="90000"/>
              </a:lnSpc>
            </a:pPr>
            <a:r>
              <a:rPr lang="fr-FR" sz="2400" dirty="0">
                <a:latin typeface="+mn-lt"/>
              </a:rPr>
              <a:t>char* </a:t>
            </a:r>
            <a:r>
              <a:rPr lang="fr-FR" sz="2400" dirty="0" err="1">
                <a:latin typeface="+mn-lt"/>
              </a:rPr>
              <a:t>subStr</a:t>
            </a:r>
            <a:r>
              <a:rPr lang="fr-FR" sz="2400" dirty="0">
                <a:latin typeface="+mn-lt"/>
              </a:rPr>
              <a:t>(char* s1, </a:t>
            </a:r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offset, </a:t>
            </a:r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number</a:t>
            </a:r>
            <a:r>
              <a:rPr lang="fr-FR" sz="2400" dirty="0">
                <a:latin typeface="+mn-lt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s1 </a:t>
            </a:r>
            <a:r>
              <a:rPr lang="fr-FR" sz="2400" dirty="0" err="1">
                <a:latin typeface="+mn-lt"/>
              </a:rPr>
              <a:t>bắt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đầu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chỉ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b="1" dirty="0">
                <a:solidFill>
                  <a:srgbClr val="00B050"/>
                </a:solidFill>
                <a:latin typeface="+mn-lt"/>
              </a:rPr>
              <a:t>offset</a:t>
            </a:r>
            <a:r>
              <a:rPr lang="fr-FR" sz="2400" dirty="0">
                <a:latin typeface="+mn-lt"/>
              </a:rPr>
              <a:t> (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0)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dài</a:t>
            </a:r>
            <a:r>
              <a:rPr lang="fr-FR" sz="2400" dirty="0">
                <a:latin typeface="+mn-lt"/>
              </a:rPr>
              <a:t> </a:t>
            </a:r>
            <a:r>
              <a:rPr lang="fr-FR" sz="2400" b="1" dirty="0" err="1">
                <a:solidFill>
                  <a:srgbClr val="00B050"/>
                </a:solidFill>
                <a:latin typeface="+mn-lt"/>
              </a:rPr>
              <a:t>number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.</a:t>
            </a:r>
          </a:p>
          <a:p>
            <a:r>
              <a:rPr lang="fr-FR" sz="2400" dirty="0" err="1">
                <a:latin typeface="+mn-lt"/>
              </a:rPr>
              <a:t>Chú</a:t>
            </a:r>
            <a:r>
              <a:rPr lang="fr-FR" sz="2400" dirty="0">
                <a:latin typeface="+mn-lt"/>
              </a:rPr>
              <a:t> ý </a:t>
            </a:r>
            <a:r>
              <a:rPr lang="fr-FR" sz="2400" dirty="0" err="1">
                <a:latin typeface="+mn-lt"/>
              </a:rPr>
              <a:t>kiểm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hợp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lệ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của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.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trường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hợp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giá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number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lớn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hơn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còn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của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s1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offset, </a:t>
            </a:r>
            <a:r>
              <a:rPr lang="fr-FR" sz="2400" dirty="0" err="1">
                <a:latin typeface="+mn-lt"/>
              </a:rPr>
              <a:t>trả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con là </a:t>
            </a:r>
            <a:r>
              <a:rPr lang="fr-FR" sz="2400" dirty="0" err="1">
                <a:latin typeface="+mn-lt"/>
              </a:rPr>
              <a:t>phần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còn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của</a:t>
            </a:r>
            <a:r>
              <a:rPr lang="fr-FR" sz="2400" dirty="0">
                <a:latin typeface="+mn-lt"/>
              </a:rPr>
              <a:t> s1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offset.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49379D-0FC3-FBDA-3A15-251F8EA2E432}"/>
              </a:ext>
            </a:extLst>
          </p:cNvPr>
          <p:cNvSpPr txBox="1"/>
          <p:nvPr/>
        </p:nvSpPr>
        <p:spPr>
          <a:xfrm>
            <a:off x="4892040" y="2633472"/>
            <a:ext cx="5913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Struct – </a:t>
            </a:r>
            <a:r>
              <a:rPr lang="en-US" sz="6600" dirty="0" err="1"/>
              <a:t>Cấu</a:t>
            </a:r>
            <a:r>
              <a:rPr lang="en-US" sz="6600" dirty="0"/>
              <a:t> </a:t>
            </a:r>
            <a:r>
              <a:rPr lang="en-US" sz="6600" dirty="0" err="1"/>
              <a:t>trúc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5814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1C8181-76CB-BA94-8790-A8F5CCBFDF1D}"/>
              </a:ext>
            </a:extLst>
          </p:cNvPr>
          <p:cNvSpPr txBox="1"/>
          <p:nvPr/>
        </p:nvSpPr>
        <p:spPr>
          <a:xfrm>
            <a:off x="1245870" y="1626061"/>
            <a:ext cx="60944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zh-CN" sz="7200" dirty="0">
                <a:latin typeface="Arial" panose="020B0604020202020204" pitchFamily="34" charset="0"/>
                <a:cs typeface="Arial" panose="020B0604020202020204" pitchFamily="34" charset="0"/>
              </a:rPr>
              <a:t>LẬP TRÌNH C CƠ BẢN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Kiểu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vào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vi-V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–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do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hợp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hợp</a:t>
            </a:r>
            <a:r>
              <a:rPr lang="en-US" sz="2400" dirty="0">
                <a:latin typeface="+mn-lt"/>
              </a:rPr>
              <a:t> – </a:t>
            </a:r>
            <a:r>
              <a:rPr lang="en-US" sz="2400" dirty="0" err="1">
                <a:latin typeface="+mn-lt"/>
              </a:rPr>
              <a:t>dưới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tên</a:t>
            </a:r>
            <a:r>
              <a:rPr lang="en-US" sz="2400" dirty="0">
                <a:latin typeface="+mn-lt"/>
              </a:rPr>
              <a:t>. </a:t>
            </a:r>
            <a:endParaRPr lang="he-IL" sz="2400" dirty="0">
              <a:latin typeface="+mn-lt"/>
            </a:endParaRPr>
          </a:p>
          <a:p>
            <a:pPr eaLnBrk="1" hangingPunct="1"/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nhóm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quan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chung</a:t>
            </a:r>
            <a:r>
              <a:rPr lang="en-US" sz="2400" dirty="0">
                <a:latin typeface="+mn-lt"/>
              </a:rPr>
              <a:t> 1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lại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nhau</a:t>
            </a:r>
            <a:r>
              <a:rPr lang="en-US" sz="2400" dirty="0">
                <a:latin typeface="+mn-lt"/>
              </a:rPr>
              <a:t>. </a:t>
            </a:r>
            <a:endParaRPr lang="he-IL" sz="2400" dirty="0">
              <a:latin typeface="+mn-lt"/>
            </a:endParaRPr>
          </a:p>
          <a:p>
            <a:pPr eaLnBrk="1" hangingPunct="1"/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góp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n-lt"/>
              </a:rPr>
              <a:t>struct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gọi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hay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.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981200" y="2133600"/>
            <a:ext cx="777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fr-FR" sz="2800">
              <a:latin typeface="Tahoma" pitchFamily="34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5ED0A0E-0E4F-7911-F469-F3D8F416F3C3}"/>
              </a:ext>
            </a:extLst>
          </p:cNvPr>
          <p:cNvSpPr txBox="1"/>
          <p:nvPr/>
        </p:nvSpPr>
        <p:spPr>
          <a:xfrm>
            <a:off x="2937510" y="3501866"/>
            <a:ext cx="6094476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struct struct-name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field-type1 field-name1;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field-type2 field-name2;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field-type3 field-name3;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...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phức</a:t>
            </a:r>
            <a:endParaRPr lang="en-US" dirty="0"/>
          </a:p>
        </p:txBody>
      </p:sp>
      <p:sp>
        <p:nvSpPr>
          <p:cNvPr id="160772" name="Rectangle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 err="1">
                <a:latin typeface="+mn-lt"/>
                <a:cs typeface="Courier New" pitchFamily="49" charset="0"/>
              </a:rPr>
              <a:t>Ví</a:t>
            </a:r>
            <a:r>
              <a:rPr lang="en-US" sz="2400" b="1" dirty="0">
                <a:latin typeface="+mn-lt"/>
                <a:cs typeface="Courier New" pitchFamily="49" charset="0"/>
              </a:rPr>
              <a:t> </a:t>
            </a:r>
            <a:r>
              <a:rPr lang="en-US" sz="2400" b="1" dirty="0" err="1">
                <a:latin typeface="+mn-lt"/>
                <a:cs typeface="Courier New" pitchFamily="49" charset="0"/>
              </a:rPr>
              <a:t>dụ</a:t>
            </a:r>
            <a:r>
              <a:rPr lang="en-US" sz="2400" b="1" dirty="0">
                <a:latin typeface="+mn-lt"/>
                <a:cs typeface="Courier New" pitchFamily="49" charset="0"/>
              </a:rPr>
              <a:t> định </a:t>
            </a:r>
            <a:r>
              <a:rPr lang="en-US" sz="2400" b="1" dirty="0" err="1">
                <a:latin typeface="+mn-lt"/>
                <a:cs typeface="Courier New" pitchFamily="49" charset="0"/>
              </a:rPr>
              <a:t>nghĩa</a:t>
            </a:r>
            <a:r>
              <a:rPr lang="en-US" sz="2400" b="1" dirty="0">
                <a:latin typeface="+mn-lt"/>
                <a:cs typeface="Courier New" pitchFamily="49" charset="0"/>
              </a:rPr>
              <a:t> kiểu số </a:t>
            </a:r>
            <a:r>
              <a:rPr lang="en-US" sz="2400" b="1" dirty="0" err="1">
                <a:latin typeface="+mn-lt"/>
                <a:cs typeface="Courier New" pitchFamily="49" charset="0"/>
              </a:rPr>
              <a:t>phức</a:t>
            </a:r>
            <a:endParaRPr lang="en-US" sz="2400" b="1" dirty="0">
              <a:latin typeface="+mn-lt"/>
              <a:cs typeface="Courier New" pitchFamily="49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981200" y="2133600"/>
            <a:ext cx="777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fr-FR" sz="2800">
              <a:latin typeface="Tahoma" pitchFamily="34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4066AD-EF17-C304-DE13-D9F28A310AD0}"/>
              </a:ext>
            </a:extLst>
          </p:cNvPr>
          <p:cNvSpPr txBox="1"/>
          <p:nvPr/>
        </p:nvSpPr>
        <p:spPr>
          <a:xfrm>
            <a:off x="4094226" y="1550076"/>
            <a:ext cx="460629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complex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real;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pt-B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complex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num1, num2, num3;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B875C8-B93C-E5F4-D6B9-06E137831E24}"/>
              </a:ext>
            </a:extLst>
          </p:cNvPr>
          <p:cNvSpPr txBox="1"/>
          <p:nvPr/>
        </p:nvSpPr>
        <p:spPr>
          <a:xfrm>
            <a:off x="4094226" y="3683675"/>
            <a:ext cx="6094476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complex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real;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img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complex_t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complex_t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num1, num2;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4DD1FC-2480-562F-7216-8BE76A312CF2}"/>
              </a:ext>
            </a:extLst>
          </p:cNvPr>
          <p:cNvSpPr txBox="1"/>
          <p:nvPr/>
        </p:nvSpPr>
        <p:spPr>
          <a:xfrm>
            <a:off x="218667" y="3173472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sz="2400" b="1" dirty="0" err="1">
                <a:latin typeface="+mn-lt"/>
                <a:cs typeface="Courier New" pitchFamily="49" charset="0"/>
              </a:rPr>
              <a:t>Kết</a:t>
            </a:r>
            <a:r>
              <a:rPr lang="en-US" sz="2400" b="1" dirty="0">
                <a:latin typeface="+mn-lt"/>
                <a:cs typeface="Courier New" pitchFamily="49" charset="0"/>
              </a:rPr>
              <a:t> hợp với typedef để đặt 1 tên kiểu khác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1058844"/>
            <a:ext cx="6016344" cy="490912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400" dirty="0" err="1">
                <a:latin typeface="+mn-lt"/>
                <a:cs typeface="Courier New" pitchFamily="49" charset="0"/>
              </a:rPr>
              <a:t>Ví</a:t>
            </a:r>
            <a:r>
              <a:rPr lang="fr-FR" sz="2400" dirty="0">
                <a:latin typeface="+mn-lt"/>
                <a:cs typeface="Courier New" pitchFamily="49" charset="0"/>
              </a:rPr>
              <a:t> </a:t>
            </a:r>
            <a:r>
              <a:rPr lang="fr-FR" sz="2400" dirty="0" err="1">
                <a:latin typeface="+mn-lt"/>
                <a:cs typeface="Courier New" pitchFamily="49" charset="0"/>
              </a:rPr>
              <a:t>dụ</a:t>
            </a:r>
            <a:r>
              <a:rPr lang="fr-FR" sz="2400" dirty="0">
                <a:latin typeface="+mn-lt"/>
                <a:cs typeface="Courier New" pitchFamily="49" charset="0"/>
              </a:rPr>
              <a:t>. Cho </a:t>
            </a:r>
            <a:r>
              <a:rPr lang="fr-FR" sz="2400" dirty="0" err="1">
                <a:latin typeface="+mn-lt"/>
                <a:cs typeface="Courier New" pitchFamily="49" charset="0"/>
              </a:rPr>
              <a:t>hai</a:t>
            </a:r>
            <a:r>
              <a:rPr lang="fr-FR" sz="2400" dirty="0">
                <a:latin typeface="+mn-lt"/>
                <a:cs typeface="Courier New" pitchFamily="49" charset="0"/>
              </a:rPr>
              <a:t> </a:t>
            </a:r>
            <a:r>
              <a:rPr lang="fr-FR" sz="2400" dirty="0" err="1">
                <a:latin typeface="+mn-lt"/>
                <a:cs typeface="Courier New" pitchFamily="49" charset="0"/>
              </a:rPr>
              <a:t>cấu</a:t>
            </a:r>
            <a:r>
              <a:rPr lang="fr-FR" sz="2400" dirty="0">
                <a:latin typeface="+mn-lt"/>
                <a:cs typeface="Courier New" pitchFamily="49" charset="0"/>
              </a:rPr>
              <a:t> </a:t>
            </a:r>
            <a:r>
              <a:rPr lang="fr-FR" sz="2400" dirty="0" err="1">
                <a:latin typeface="+mn-lt"/>
                <a:cs typeface="Courier New" pitchFamily="49" charset="0"/>
              </a:rPr>
              <a:t>trúc</a:t>
            </a:r>
            <a:r>
              <a:rPr lang="fr-FR" sz="2400" dirty="0">
                <a:latin typeface="+mn-lt"/>
                <a:cs typeface="Courier New" pitchFamily="49" charset="0"/>
              </a:rPr>
              <a:t> </a:t>
            </a:r>
            <a:r>
              <a:rPr lang="fr-FR" sz="2400" dirty="0" err="1">
                <a:latin typeface="+mn-lt"/>
                <a:cs typeface="Courier New" pitchFamily="49" charset="0"/>
              </a:rPr>
              <a:t>sau</a:t>
            </a:r>
            <a:r>
              <a:rPr lang="fr-FR" sz="2400" dirty="0">
                <a:latin typeface="+mn-lt"/>
                <a:cs typeface="Courier New" pitchFamily="49" charset="0"/>
              </a:rPr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+mn-lt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+mn-lt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>
              <a:latin typeface="+mn-lt"/>
              <a:cs typeface="Courier New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+mn-lt"/>
                <a:cs typeface="Courier New" pitchFamily="49" charset="0"/>
              </a:rPr>
              <a:t>Viết </a:t>
            </a:r>
            <a:r>
              <a:rPr lang="en-US" sz="2400" dirty="0" err="1">
                <a:latin typeface="+mn-lt"/>
                <a:cs typeface="Courier New" pitchFamily="49" charset="0"/>
              </a:rPr>
              <a:t>hàm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is_in_circle</a:t>
            </a:r>
            <a:r>
              <a:rPr lang="en-US" sz="2400" dirty="0">
                <a:latin typeface="+mn-lt"/>
                <a:cs typeface="Courier New" pitchFamily="49" charset="0"/>
              </a:rPr>
              <a:t> trả về 1 </a:t>
            </a:r>
            <a:r>
              <a:rPr lang="en-US" sz="2400" dirty="0" err="1">
                <a:latin typeface="+mn-lt"/>
                <a:cs typeface="Courier New" pitchFamily="49" charset="0"/>
              </a:rPr>
              <a:t>nếu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điểm</a:t>
            </a:r>
            <a:r>
              <a:rPr lang="en-US" sz="2400" dirty="0">
                <a:latin typeface="+mn-lt"/>
                <a:cs typeface="Courier New" pitchFamily="49" charset="0"/>
              </a:rPr>
              <a:t> p </a:t>
            </a:r>
            <a:r>
              <a:rPr lang="en-US" sz="2400" dirty="0" err="1">
                <a:latin typeface="+mn-lt"/>
                <a:cs typeface="Courier New" pitchFamily="49" charset="0"/>
              </a:rPr>
              <a:t>nằm</a:t>
            </a:r>
            <a:r>
              <a:rPr lang="en-US" sz="2400" dirty="0">
                <a:latin typeface="+mn-lt"/>
                <a:cs typeface="Courier New" pitchFamily="49" charset="0"/>
              </a:rPr>
              <a:t> trong đường </a:t>
            </a:r>
            <a:r>
              <a:rPr lang="en-US" sz="2400" dirty="0" err="1">
                <a:latin typeface="+mn-lt"/>
                <a:cs typeface="Courier New" pitchFamily="49" charset="0"/>
              </a:rPr>
              <a:t>tròn</a:t>
            </a:r>
            <a:r>
              <a:rPr lang="en-US" sz="2400" dirty="0">
                <a:latin typeface="+mn-lt"/>
                <a:cs typeface="Courier New" pitchFamily="49" charset="0"/>
              </a:rPr>
              <a:t> c.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  <a:cs typeface="Courier New" pitchFamily="49" charset="0"/>
              </a:rPr>
              <a:t>Kiểm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tra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hàm</a:t>
            </a:r>
            <a:r>
              <a:rPr lang="en-US" sz="2400" dirty="0">
                <a:latin typeface="+mn-lt"/>
                <a:cs typeface="Courier New" pitchFamily="49" charset="0"/>
              </a:rPr>
              <a:t> bằng </a:t>
            </a:r>
            <a:r>
              <a:rPr lang="en-US" sz="2400" dirty="0" err="1">
                <a:latin typeface="+mn-lt"/>
                <a:cs typeface="Courier New" pitchFamily="49" charset="0"/>
              </a:rPr>
              <a:t>một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chương</a:t>
            </a:r>
            <a:r>
              <a:rPr lang="en-US" sz="2400" dirty="0">
                <a:latin typeface="+mn-lt"/>
                <a:cs typeface="Courier New" pitchFamily="49" charset="0"/>
              </a:rPr>
              <a:t> </a:t>
            </a:r>
            <a:r>
              <a:rPr lang="en-US" sz="2400" dirty="0" err="1">
                <a:latin typeface="+mn-lt"/>
                <a:cs typeface="Courier New" pitchFamily="49" charset="0"/>
              </a:rPr>
              <a:t>trình</a:t>
            </a:r>
            <a:r>
              <a:rPr lang="en-US" sz="2400" dirty="0">
                <a:latin typeface="+mn-lt"/>
                <a:cs typeface="Courier New" pitchFamily="49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fr-FR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0F0947-2CF7-CEAA-BE24-36DF77252D1D}"/>
              </a:ext>
            </a:extLst>
          </p:cNvPr>
          <p:cNvSpPr txBox="1"/>
          <p:nvPr/>
        </p:nvSpPr>
        <p:spPr>
          <a:xfrm>
            <a:off x="7189470" y="1342704"/>
            <a:ext cx="4231386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point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x;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y;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point_t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circle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point_t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center;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radius;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circle_t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sz="4000" dirty="0" err="1"/>
              <a:t>Hướng</a:t>
            </a:r>
            <a:r>
              <a:rPr lang="en-US" sz="4000" dirty="0"/>
              <a:t> </a:t>
            </a:r>
            <a:r>
              <a:rPr lang="en-US" sz="4000" dirty="0" err="1"/>
              <a:t>dẫn</a:t>
            </a: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0653D8B-39E5-9F03-3979-2CDA776FC7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8F64C7-8679-2A76-685D-A4CA9B09D946}"/>
              </a:ext>
            </a:extLst>
          </p:cNvPr>
          <p:cNvSpPr txBox="1"/>
          <p:nvPr/>
        </p:nvSpPr>
        <p:spPr>
          <a:xfrm>
            <a:off x="377190" y="1263549"/>
            <a:ext cx="11437620" cy="4770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is_in_circle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point_t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p, </a:t>
            </a:r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circle_t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c)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p-&gt;x - c-&gt;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center.x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s-E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y_dist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p-&gt;y - c-&gt;</a:t>
            </a:r>
            <a:r>
              <a:rPr lang="es-E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center.y</a:t>
            </a:r>
            <a:r>
              <a:rPr lang="es-E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y_dist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&lt;= c-&gt;radius * c-&gt;radius);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point_t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p;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circle_t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point coordinates\n"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lf%lf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circle center coordinates\n"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lf%lf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c.center.x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c.center.y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circle radius\n"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lf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c.radius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is_in_circle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(&amp;p, &amp;c))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"point is in circle\n"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"point is out of circle\n"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endParaRPr lang="fr-F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1. Viết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tra</a:t>
            </a:r>
            <a:r>
              <a:rPr lang="en-US" sz="2400" dirty="0">
                <a:latin typeface="+mn-lt"/>
              </a:rPr>
              <a:t> xem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hình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 có giao nhau hay không. </a:t>
            </a:r>
            <a:r>
              <a:rPr lang="en-US" sz="2400" dirty="0" err="1">
                <a:latin typeface="+mn-lt"/>
              </a:rPr>
              <a:t>Viết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do </a:t>
            </a:r>
            <a:r>
              <a:rPr lang="en-US" sz="2400" dirty="0" err="1">
                <a:latin typeface="+mn-lt"/>
              </a:rPr>
              <a:t>người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cung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err="1">
                <a:latin typeface="+mn-lt"/>
              </a:rPr>
              <a:t>Người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lựa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chọn</a:t>
            </a:r>
            <a:r>
              <a:rPr lang="en-US" sz="2400" dirty="0">
                <a:latin typeface="+mn-lt"/>
              </a:rPr>
              <a:t>:</a:t>
            </a:r>
          </a:p>
          <a:p>
            <a:pPr lvl="1">
              <a:defRPr/>
            </a:pPr>
            <a:r>
              <a:rPr lang="en-US" sz="2400" dirty="0" err="1">
                <a:latin typeface="+mn-lt"/>
              </a:rPr>
              <a:t>Nhập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thủ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 </a:t>
            </a:r>
          </a:p>
          <a:p>
            <a:pPr lvl="1">
              <a:defRPr/>
            </a:pP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.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nói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thị</a:t>
            </a:r>
            <a:r>
              <a:rPr lang="en-US" sz="2400" dirty="0">
                <a:latin typeface="+mn-lt"/>
              </a:rPr>
              <a:t>:</a:t>
            </a:r>
          </a:p>
          <a:p>
            <a:pPr lvl="1">
              <a:defRPr/>
            </a:pP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endParaRPr lang="en-US" sz="2400" dirty="0">
              <a:latin typeface="+mn-lt"/>
            </a:endParaRPr>
          </a:p>
          <a:p>
            <a:pPr lvl="1">
              <a:defRPr/>
            </a:pP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nhất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cùng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chi </a:t>
            </a:r>
            <a:r>
              <a:rPr lang="en-US" sz="2400" dirty="0" err="1">
                <a:latin typeface="+mn-lt"/>
              </a:rPr>
              <a:t>tiết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tròn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nào</a:t>
            </a:r>
            <a:r>
              <a:rPr lang="en-US" sz="2400" dirty="0">
                <a:latin typeface="+mn-lt"/>
              </a:rPr>
              <a:t>..)</a:t>
            </a:r>
          </a:p>
          <a:p>
            <a:pPr eaLnBrk="1" hangingPunct="1">
              <a:lnSpc>
                <a:spcPct val="80000"/>
              </a:lnSpc>
              <a:defRPr/>
            </a:pP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endParaRPr lang="fr-FR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2400" dirty="0" err="1">
                <a:latin typeface="+mn-lt"/>
              </a:rPr>
              <a:t>Bài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2. </a:t>
            </a:r>
            <a:r>
              <a:rPr lang="fr-FR" sz="2400" dirty="0" err="1">
                <a:latin typeface="+mn-lt"/>
              </a:rPr>
              <a:t>Cải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tiến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tuần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trước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chủ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danh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sách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sinh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viên</a:t>
            </a:r>
            <a:r>
              <a:rPr lang="fr-FR" sz="2400" dirty="0">
                <a:latin typeface="+mn-lt"/>
              </a:rPr>
              <a:t> – </a:t>
            </a:r>
            <a:r>
              <a:rPr lang="fr-FR" sz="2400" dirty="0" err="1">
                <a:latin typeface="+mn-lt"/>
              </a:rPr>
              <a:t>bảng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điểm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như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:</a:t>
            </a:r>
          </a:p>
          <a:p>
            <a:r>
              <a:rPr lang="fr-FR" sz="2400" dirty="0" err="1">
                <a:latin typeface="+mn-lt"/>
              </a:rPr>
              <a:t>Thay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vì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mảng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thông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thường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cấp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phát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động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đúng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nhớ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thiết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lưu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danh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sách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lớp</a:t>
            </a:r>
            <a:r>
              <a:rPr lang="fr-FR" sz="2400" dirty="0">
                <a:latin typeface="+mn-lt"/>
              </a:rPr>
              <a:t>.</a:t>
            </a:r>
          </a:p>
          <a:p>
            <a:r>
              <a:rPr lang="fr-FR" sz="2400" dirty="0" err="1">
                <a:latin typeface="+mn-lt"/>
              </a:rPr>
              <a:t>Bổ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năng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thêm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hỏi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lượng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sinh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viên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bổ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sung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cấp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phát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nhớ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động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đủ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nhớ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mới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realloc</a:t>
            </a:r>
            <a:r>
              <a:rPr lang="fr-FR" sz="2400" dirty="0">
                <a:latin typeface="+mn-lt"/>
              </a:rPr>
              <a:t>.</a:t>
            </a:r>
          </a:p>
          <a:p>
            <a:r>
              <a:rPr lang="fr-FR" sz="2400" dirty="0" err="1">
                <a:latin typeface="+mn-lt"/>
              </a:rPr>
              <a:t>Chú</a:t>
            </a:r>
            <a:r>
              <a:rPr lang="fr-FR" sz="2400" dirty="0">
                <a:latin typeface="+mn-lt"/>
              </a:rPr>
              <a:t> ý: </a:t>
            </a:r>
            <a:r>
              <a:rPr lang="fr-FR" sz="2400" dirty="0" err="1">
                <a:latin typeface="+mn-lt"/>
              </a:rPr>
              <a:t>Nhập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danh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sách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lớp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ít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nhất</a:t>
            </a:r>
            <a:r>
              <a:rPr lang="fr-FR" sz="2400" dirty="0">
                <a:latin typeface="+mn-lt"/>
              </a:rPr>
              <a:t> 10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đúng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thực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tế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360317-C785-06C4-0337-D8A62E5AB907}"/>
              </a:ext>
            </a:extLst>
          </p:cNvPr>
          <p:cNvSpPr txBox="1"/>
          <p:nvPr/>
        </p:nvSpPr>
        <p:spPr>
          <a:xfrm>
            <a:off x="4846320" y="2578608"/>
            <a:ext cx="5990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Làm </a:t>
            </a:r>
            <a:r>
              <a:rPr lang="en-US" sz="4400" dirty="0" err="1"/>
              <a:t>việc</a:t>
            </a:r>
            <a:r>
              <a:rPr lang="en-US" sz="4400" dirty="0"/>
              <a:t> với file </a:t>
            </a:r>
            <a:r>
              <a:rPr lang="en-US" sz="4400" dirty="0" err="1"/>
              <a:t>nhị</a:t>
            </a:r>
            <a:r>
              <a:rPr lang="en-US" sz="4400" dirty="0"/>
              <a:t> </a:t>
            </a:r>
            <a:r>
              <a:rPr lang="en-US" sz="4400" dirty="0" err="1"/>
              <a:t>phân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0809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44140-C7B5-4263-A471-919FC08D154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Các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số</a:t>
            </a:r>
            <a:r>
              <a:rPr lang="fr-FR" dirty="0"/>
              <a:t> mode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</a:t>
            </a:r>
            <a:r>
              <a:rPr lang="fr-FR" dirty="0" err="1"/>
              <a:t>nhị</a:t>
            </a:r>
            <a:r>
              <a:rPr lang="fr-FR" dirty="0"/>
              <a:t> </a:t>
            </a:r>
            <a:r>
              <a:rPr lang="fr-FR" dirty="0" err="1"/>
              <a:t>phân</a:t>
            </a:r>
            <a:endParaRPr lang="fr-FR" dirty="0"/>
          </a:p>
        </p:txBody>
      </p:sp>
      <p:graphicFrame>
        <p:nvGraphicFramePr>
          <p:cNvPr id="114717" name="Group 2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8313993"/>
              </p:ext>
            </p:extLst>
          </p:nvPr>
        </p:nvGraphicFramePr>
        <p:xfrm>
          <a:off x="338138" y="1058863"/>
          <a:ext cx="11515724" cy="3686494"/>
        </p:xfrm>
        <a:graphic>
          <a:graphicData uri="http://schemas.openxmlformats.org/drawingml/2006/table">
            <a:tbl>
              <a:tblPr/>
              <a:tblGrid>
                <a:gridCol w="19336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820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3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Ý </a:t>
                      </a:r>
                      <a:r>
                        <a:rPr kumimoji="0" lang="fr-F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nghĩa</a:t>
                      </a:r>
                      <a:endParaRPr kumimoji="0" lang="fr-F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thêm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cuối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Mở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tập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nhị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phân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đã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có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cho phép cả đọc và ghi.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Nếu file đã tồn tại, nội dung sẽ bị ghi đè. Nếu file không tồn tại, nó sẽ được tạo tự động.</a:t>
                      </a:r>
                      <a:endParaRPr kumimoji="0" lang="fr-F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hoặc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tạo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cuối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0F07D7-AF96-2E79-4D20-E9A4BD3E1EDB}"/>
              </a:ext>
            </a:extLst>
          </p:cNvPr>
          <p:cNvSpPr txBox="1"/>
          <p:nvPr/>
        </p:nvSpPr>
        <p:spPr>
          <a:xfrm>
            <a:off x="838230" y="5464447"/>
            <a:ext cx="10778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C cung cấp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vào </a:t>
            </a:r>
            <a:r>
              <a:rPr lang="en-US" dirty="0" err="1"/>
              <a:t>ra</a:t>
            </a:r>
            <a:r>
              <a:rPr lang="en-US" dirty="0"/>
              <a:t>: </a:t>
            </a:r>
            <a:r>
              <a:rPr lang="en-US" dirty="0" err="1"/>
              <a:t>fread</a:t>
            </a:r>
            <a:r>
              <a:rPr lang="en-US" dirty="0"/>
              <a:t>() và </a:t>
            </a:r>
            <a:r>
              <a:rPr lang="en-US" dirty="0" err="1"/>
              <a:t>fwrite</a:t>
            </a:r>
            <a:r>
              <a:rPr lang="en-US" dirty="0"/>
              <a:t>(),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hiện các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vào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các </a:t>
            </a:r>
            <a:r>
              <a:rPr lang="en-US" dirty="0" err="1"/>
              <a:t>khối</a:t>
            </a:r>
            <a:r>
              <a:rPr lang="en-US" dirty="0"/>
              <a:t> các byte. </a:t>
            </a:r>
          </a:p>
          <a:p>
            <a:pPr eaLnBrk="1" hangingPunct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như các </a:t>
            </a:r>
            <a:r>
              <a:rPr lang="en-US" dirty="0" err="1"/>
              <a:t>hàm</a:t>
            </a:r>
            <a:r>
              <a:rPr lang="en-US" dirty="0"/>
              <a:t> khác, các </a:t>
            </a:r>
            <a:r>
              <a:rPr lang="en-US" dirty="0" err="1"/>
              <a:t>hàm</a:t>
            </a:r>
            <a:r>
              <a:rPr lang="en-US" dirty="0"/>
              <a:t> trên làm </a:t>
            </a:r>
            <a:r>
              <a:rPr lang="en-US" dirty="0" err="1"/>
              <a:t>việc</a:t>
            </a:r>
            <a:r>
              <a:rPr lang="en-US" dirty="0"/>
              <a:t> với </a:t>
            </a:r>
            <a:r>
              <a:rPr lang="en-US" dirty="0" err="1"/>
              <a:t>đối</a:t>
            </a:r>
            <a:r>
              <a:rPr lang="en-US" dirty="0"/>
              <a:t> số là các con </a:t>
            </a:r>
            <a:r>
              <a:rPr lang="en-US" dirty="0" err="1"/>
              <a:t>trỏ</a:t>
            </a:r>
            <a:r>
              <a:rPr lang="en-US" dirty="0"/>
              <a:t> file.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fread()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Nguyên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 </a:t>
            </a:r>
            <a:r>
              <a:rPr lang="en-US" sz="2400" dirty="0" err="1">
                <a:latin typeface="+mn-lt"/>
              </a:rPr>
              <a:t>fread</a:t>
            </a:r>
            <a:endParaRPr lang="en-US" sz="2400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3333FF"/>
                </a:solidFill>
                <a:latin typeface="+mn-lt"/>
              </a:rPr>
              <a:t>                       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fread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(void *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ptr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size,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n, FILE *stream);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3333FF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ptr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+mn-lt"/>
              </a:rPr>
              <a:t>size: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byte).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+mn-lt"/>
              </a:rPr>
              <a:t>n: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+mn-lt"/>
              </a:rPr>
              <a:t>stream: 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gắn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đang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hay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  <a:endParaRPr lang="fr-FR" sz="24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fwrite()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Nguyên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fwrite</a:t>
            </a:r>
            <a:endParaRPr lang="en-US" sz="2400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3333FF"/>
                </a:solidFill>
                <a:latin typeface="+mn-lt"/>
              </a:rPr>
              <a:t>              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fwrite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(const void *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ptr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size, </a:t>
            </a:r>
            <a:r>
              <a:rPr lang="en-US" sz="2400" dirty="0" err="1">
                <a:solidFill>
                  <a:srgbClr val="3333FF"/>
                </a:solidFill>
                <a:latin typeface="+mn-lt"/>
              </a:rPr>
              <a:t>size_t</a:t>
            </a:r>
            <a:r>
              <a:rPr lang="en-US" sz="2400" dirty="0">
                <a:solidFill>
                  <a:srgbClr val="3333FF"/>
                </a:solidFill>
                <a:latin typeface="+mn-lt"/>
              </a:rPr>
              <a:t> n, FILE *stream);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ptr</a:t>
            </a:r>
            <a:r>
              <a:rPr lang="en-US" sz="2400" dirty="0">
                <a:latin typeface="+mn-lt"/>
              </a:rPr>
              <a:t> là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tới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được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để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sẽ</a:t>
            </a:r>
            <a:r>
              <a:rPr lang="en-US" sz="2400" dirty="0">
                <a:latin typeface="+mn-lt"/>
              </a:rPr>
              <a:t> được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  <a:r>
              <a:rPr lang="fr-FR" sz="2400" dirty="0"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</a:rPr>
              <a:t>size: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mỗi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byte).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</a:rPr>
              <a:t>n: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</a:rPr>
              <a:t>stream: 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gắn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đang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hay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  <a:endParaRPr lang="fr-FR" sz="24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5B8B2E-8A53-473E-0B67-667420AF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CA7A85-2ECD-B41A-8086-8E01BFE0A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847088"/>
            <a:ext cx="11514528" cy="4120880"/>
          </a:xfrm>
        </p:spPr>
        <p:txBody>
          <a:bodyPr/>
          <a:lstStyle/>
          <a:p>
            <a:pPr eaLnBrk="1" hangingPunct="1"/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kiểu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  <a:p>
            <a:pPr eaLnBrk="1" hangingPunct="1"/>
            <a:r>
              <a:rPr lang="en-US" dirty="0"/>
              <a:t>Cấp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eaLnBrk="1" hangingPunct="1"/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với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  <a:p>
            <a:pPr eaLnBrk="1" hangingPunct="1"/>
            <a:r>
              <a:rPr lang="en-US" dirty="0"/>
              <a:t>Các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3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feof</a:t>
            </a:r>
            <a:endParaRPr lang="fr-FR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2084832"/>
            <a:ext cx="11514528" cy="3883136"/>
          </a:xfrm>
        </p:spPr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feof</a:t>
            </a:r>
            <a:r>
              <a:rPr lang="fr-FR" sz="2400" dirty="0">
                <a:latin typeface="+mn-lt"/>
              </a:rPr>
              <a:t>(FILE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</a:t>
            </a:r>
          </a:p>
          <a:p>
            <a:pPr eaLnBrk="1" hangingPunct="1"/>
            <a:r>
              <a:rPr lang="fr-FR" sz="2400" dirty="0" err="1">
                <a:latin typeface="+mn-lt"/>
              </a:rPr>
              <a:t>Kiểm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xem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đã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hay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chưa</a:t>
            </a:r>
            <a:r>
              <a:rPr lang="fr-FR" sz="2400" dirty="0">
                <a:latin typeface="+mn-lt"/>
              </a:rPr>
              <a:t>. </a:t>
            </a:r>
          </a:p>
          <a:p>
            <a:pPr lvl="1"/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0 </a:t>
            </a:r>
            <a:r>
              <a:rPr lang="fr-FR" sz="2400" dirty="0" err="1">
                <a:latin typeface="+mn-lt"/>
              </a:rPr>
              <a:t>nếu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chưa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file; </a:t>
            </a:r>
            <a:r>
              <a:rPr lang="fr-FR" sz="2400" dirty="0" err="1">
                <a:latin typeface="+mn-lt"/>
              </a:rPr>
              <a:t>ngược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giá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không</a:t>
            </a:r>
            <a:r>
              <a:rPr lang="fr-FR" sz="2400" dirty="0">
                <a:latin typeface="+mn-lt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r>
              <a:rPr lang="fr-FR" dirty="0"/>
              <a:t> 1. </a:t>
            </a:r>
            <a:r>
              <a:rPr lang="fr-FR" dirty="0" err="1"/>
              <a:t>Đọc</a:t>
            </a:r>
            <a:r>
              <a:rPr lang="fr-FR" dirty="0"/>
              <a:t> 80 byte </a:t>
            </a:r>
            <a:r>
              <a:rPr lang="fr-FR" dirty="0" err="1"/>
              <a:t>từ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haiku.txt.</a:t>
            </a:r>
          </a:p>
          <a:p>
            <a:pPr eaLnBrk="1" hangingPunct="1">
              <a:buFontTx/>
              <a:buNone/>
            </a:pPr>
            <a:endParaRPr lang="fr-FR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Tx/>
              <a:buNone/>
            </a:pPr>
            <a:endParaRPr lang="fr-FR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BE9CB9E-8148-A07B-E225-4D6D271FA8E8}"/>
              </a:ext>
            </a:extLst>
          </p:cNvPr>
          <p:cNvSpPr txBox="1"/>
          <p:nvPr/>
        </p:nvSpPr>
        <p:spPr>
          <a:xfrm>
            <a:off x="338736" y="1858554"/>
            <a:ext cx="11310720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#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define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80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num;</a:t>
            </a:r>
          </a:p>
          <a:p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fptr2;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"haiku.txt"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+ 1];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FAIL; exit(1);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 . . .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num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fread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fptr2);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buff[num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Ví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</a:t>
            </a:r>
            <a:r>
              <a:rPr lang="fr-FR" sz="2400" dirty="0">
                <a:latin typeface="+mn-lt"/>
              </a:rPr>
              <a:t> 2. </a:t>
            </a:r>
            <a:r>
              <a:rPr lang="fr-FR" sz="2400" dirty="0" err="1">
                <a:latin typeface="+mn-lt"/>
              </a:rPr>
              <a:t>Viết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chép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(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lab1.txt sang lab1a.txt) </a:t>
            </a:r>
            <a:r>
              <a:rPr lang="fr-FR" sz="2400" dirty="0" err="1">
                <a:latin typeface="+mn-lt"/>
              </a:rPr>
              <a:t>tương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trước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nhưng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theo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/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fread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fwrite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feof</a:t>
            </a:r>
            <a:endParaRPr lang="fr-FR" sz="2400" dirty="0">
              <a:latin typeface="+mn-lt"/>
            </a:endParaRPr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030CBD3-1F8D-2448-753C-540C5A6FC120}"/>
              </a:ext>
            </a:extLst>
          </p:cNvPr>
          <p:cNvSpPr txBox="1"/>
          <p:nvPr/>
        </p:nvSpPr>
        <p:spPr>
          <a:xfrm>
            <a:off x="4151376" y="2305336"/>
            <a:ext cx="7516368" cy="4031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#define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80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/>
            </a:r>
            <a:b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num;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+ 1];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num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fread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buff[num *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)] = `\0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';  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), num,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4000" dirty="0" err="1"/>
              <a:t>Đáp</a:t>
            </a:r>
            <a:r>
              <a:rPr lang="en-US" sz="4000" dirty="0"/>
              <a:t> </a:t>
            </a:r>
            <a:r>
              <a:rPr lang="en-US" sz="4000" dirty="0" err="1"/>
              <a:t>án</a:t>
            </a: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2F4C4D7-7D98-53DD-FA9C-C76F7C7266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C3F1C9-994B-FE68-0A76-66894FC8D7E6}"/>
              </a:ext>
            </a:extLst>
          </p:cNvPr>
          <p:cNvSpPr txBox="1"/>
          <p:nvPr/>
        </p:nvSpPr>
        <p:spPr>
          <a:xfrm>
            <a:off x="338736" y="992744"/>
            <a:ext cx="11514528" cy="5016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"lab1a.txt"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2. Viết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mycat</a:t>
            </a:r>
            <a:r>
              <a:rPr lang="en-US" dirty="0"/>
              <a:t> có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cat trong Unix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kỹ thuật vào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 err="1"/>
              <a:t>Gợi</a:t>
            </a:r>
            <a:r>
              <a:rPr lang="en-US" dirty="0"/>
              <a:t> ý: </a:t>
            </a:r>
          </a:p>
          <a:p>
            <a:pPr lvl="1"/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lvl="1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fread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1CF48A-93C0-229C-9534-43248C10F235}"/>
              </a:ext>
            </a:extLst>
          </p:cNvPr>
          <p:cNvSpPr txBox="1"/>
          <p:nvPr/>
        </p:nvSpPr>
        <p:spPr>
          <a:xfrm>
            <a:off x="3217482" y="2816699"/>
            <a:ext cx="7956485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num;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+ 1];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num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fread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buff[num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 = `\0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'; 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4000" dirty="0" err="1"/>
              <a:t>Ví</a:t>
            </a:r>
            <a:r>
              <a:rPr lang="en-US" sz="4000" dirty="0"/>
              <a:t> </a:t>
            </a:r>
            <a:r>
              <a:rPr lang="en-US" sz="4000" dirty="0" err="1"/>
              <a:t>dụ</a:t>
            </a:r>
            <a:endParaRPr lang="en-US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E7B3B2D-7259-7457-0709-A141D62225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6398BC0-049F-DB1F-E9FC-ABAD3066F8ED}"/>
              </a:ext>
            </a:extLst>
          </p:cNvPr>
          <p:cNvSpPr txBox="1"/>
          <p:nvPr/>
        </p:nvSpPr>
        <p:spPr>
          <a:xfrm>
            <a:off x="182880" y="1112749"/>
            <a:ext cx="11588088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main(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!= 2)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"The correct syntax should be: cat1 filename 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1536192"/>
            <a:ext cx="11514528" cy="4431776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1.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nhiều chế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hoạt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với giao diện menu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 với các </a:t>
            </a:r>
            <a:r>
              <a:rPr lang="en-US" sz="2400" dirty="0" err="1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chính</a:t>
            </a:r>
            <a:r>
              <a:rPr lang="en-US" sz="2400" dirty="0">
                <a:latin typeface="+mn-lt"/>
              </a:rPr>
              <a:t> như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1. Copy by character</a:t>
            </a:r>
          </a:p>
          <a:p>
            <a:pPr>
              <a:buNone/>
            </a:pPr>
            <a:r>
              <a:rPr lang="en-US" sz="2400" dirty="0">
                <a:latin typeface="+mn-lt"/>
              </a:rPr>
              <a:t>	2. Copy by line</a:t>
            </a:r>
          </a:p>
          <a:p>
            <a:pPr>
              <a:buNone/>
            </a:pPr>
            <a:r>
              <a:rPr lang="en-US" sz="2400" dirty="0">
                <a:latin typeface="+mn-lt"/>
              </a:rPr>
              <a:t>	3. Copy by block - optional size</a:t>
            </a:r>
          </a:p>
          <a:p>
            <a:pPr>
              <a:buNone/>
            </a:pPr>
            <a:r>
              <a:rPr lang="en-US" sz="2400" dirty="0">
                <a:latin typeface="+mn-lt"/>
              </a:rPr>
              <a:t>	4. Quit</a:t>
            </a:r>
          </a:p>
          <a:p>
            <a:r>
              <a:rPr lang="en-US" sz="2400" dirty="0">
                <a:latin typeface="+mn-lt"/>
              </a:rPr>
              <a:t>Ở mỗi </a:t>
            </a:r>
            <a:r>
              <a:rPr lang="en-US" sz="2400" dirty="0" err="1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chép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khi </a:t>
            </a:r>
            <a:r>
              <a:rPr lang="en-US" sz="2400" dirty="0" err="1">
                <a:latin typeface="+mn-lt"/>
              </a:rPr>
              <a:t>hoàn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chép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thị thời </a:t>
            </a:r>
            <a:r>
              <a:rPr lang="en-US" sz="2400" dirty="0" err="1">
                <a:latin typeface="+mn-lt"/>
              </a:rPr>
              <a:t>gian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hiện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đơn vị </a:t>
            </a:r>
            <a:r>
              <a:rPr lang="en-US" sz="2400" dirty="0" err="1">
                <a:latin typeface="+mn-lt"/>
              </a:rPr>
              <a:t>mili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giây</a:t>
            </a:r>
            <a:r>
              <a:rPr lang="en-US" sz="2400" dirty="0">
                <a:latin typeface="+mn-lt"/>
              </a:rPr>
              <a:t> để so </a:t>
            </a:r>
            <a:r>
              <a:rPr lang="en-US" sz="2400" dirty="0" err="1">
                <a:latin typeface="+mn-lt"/>
              </a:rPr>
              <a:t>sánh</a:t>
            </a:r>
            <a:r>
              <a:rPr lang="en-US" sz="2400" dirty="0">
                <a:latin typeface="+mn-lt"/>
              </a:rPr>
              <a:t>.</a:t>
            </a:r>
            <a:br>
              <a:rPr lang="en-US" sz="2400" dirty="0">
                <a:latin typeface="+mn-lt"/>
              </a:rPr>
            </a:br>
            <a:r>
              <a:rPr lang="en-US" sz="2400" dirty="0" err="1">
                <a:latin typeface="+mn-lt"/>
              </a:rPr>
              <a:t>Chú</a:t>
            </a:r>
            <a:r>
              <a:rPr lang="en-US" sz="2400" dirty="0">
                <a:latin typeface="+mn-lt"/>
              </a:rPr>
              <a:t> ý: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thiểu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640KB.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endParaRPr lang="fr-FR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1545336"/>
            <a:ext cx="11514528" cy="44226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2.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Đọc</a:t>
            </a:r>
            <a:r>
              <a:rPr lang="en-US" sz="2400" dirty="0">
                <a:latin typeface="+mn-lt"/>
                <a:ea typeface="ＭＳ Ｐゴシック" pitchFamily="34" charset="-128"/>
              </a:rPr>
              <a:t> và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ghi</a:t>
            </a:r>
            <a:r>
              <a:rPr lang="en-US" sz="2400" dirty="0">
                <a:latin typeface="+mn-lt"/>
                <a:ea typeface="ＭＳ Ｐゴシック" pitchFamily="34" charset="-128"/>
              </a:rPr>
              <a:t>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tập</a:t>
            </a:r>
            <a:r>
              <a:rPr lang="en-US" sz="2400" dirty="0">
                <a:latin typeface="+mn-lt"/>
                <a:ea typeface="ＭＳ Ｐゴシック" pitchFamily="34" charset="-128"/>
              </a:rPr>
              <a:t> tin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nhị</a:t>
            </a:r>
            <a:r>
              <a:rPr lang="en-US" sz="2400" dirty="0">
                <a:latin typeface="+mn-lt"/>
                <a:ea typeface="ＭＳ Ｐゴシック" pitchFamily="34" charset="-128"/>
              </a:rPr>
              <a:t>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phân</a:t>
            </a:r>
            <a:r>
              <a:rPr lang="en-US" sz="2400" dirty="0">
                <a:latin typeface="+mn-lt"/>
                <a:ea typeface="ＭＳ Ｐゴシック" pitchFamily="34" charset="-128"/>
              </a:rPr>
              <a:t>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chứa</a:t>
            </a:r>
            <a:r>
              <a:rPr lang="en-US" sz="2400" dirty="0">
                <a:latin typeface="+mn-lt"/>
                <a:ea typeface="ＭＳ Ｐゴシック" pitchFamily="34" charset="-128"/>
              </a:rPr>
              <a:t> các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cấu</a:t>
            </a:r>
            <a:r>
              <a:rPr lang="en-US" sz="2400" dirty="0">
                <a:latin typeface="+mn-lt"/>
                <a:ea typeface="ＭＳ Ｐゴシック" pitchFamily="34" charset="-128"/>
              </a:rPr>
              <a:t> </a:t>
            </a:r>
            <a:r>
              <a:rPr lang="en-US" sz="2400" dirty="0" err="1">
                <a:latin typeface="+mn-lt"/>
                <a:ea typeface="ＭＳ Ｐゴシック" pitchFamily="34" charset="-128"/>
              </a:rPr>
              <a:t>trúc</a:t>
            </a:r>
            <a:r>
              <a:rPr lang="en-US" sz="2400" dirty="0">
                <a:latin typeface="+mn-lt"/>
                <a:ea typeface="ＭＳ Ｐゴシック" pitchFamily="34" charset="-128"/>
              </a:rPr>
              <a:t> </a:t>
            </a:r>
            <a:br>
              <a:rPr lang="en-US" sz="2400" dirty="0">
                <a:latin typeface="+mn-lt"/>
                <a:ea typeface="ＭＳ Ｐゴシック" pitchFamily="34" charset="-128"/>
              </a:rPr>
            </a:br>
            <a:r>
              <a:rPr lang="en-US" sz="2400" dirty="0" err="1">
                <a:latin typeface="+mn-lt"/>
              </a:rPr>
              <a:t>Giả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bạn cần </a:t>
            </a:r>
            <a:r>
              <a:rPr lang="en-US" sz="2400" dirty="0" err="1">
                <a:latin typeface="+mn-lt"/>
              </a:rPr>
              <a:t>quản</a:t>
            </a:r>
            <a:r>
              <a:rPr lang="en-US" sz="2400" dirty="0">
                <a:latin typeface="+mn-lt"/>
              </a:rPr>
              <a:t> lý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thoại</a:t>
            </a:r>
            <a:r>
              <a:rPr lang="en-US" sz="2400" dirty="0">
                <a:latin typeface="+mn-lt"/>
              </a:rPr>
              <a:t> của mình bằng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nghĩa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biểu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diễn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gồm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"name," "telephone number," "e-mail address,”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đa</a:t>
            </a:r>
            <a:r>
              <a:rPr lang="en-US" sz="2400" dirty="0">
                <a:latin typeface="+mn-lt"/>
              </a:rPr>
              <a:t> 100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Nhập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khoảng</a:t>
            </a:r>
            <a:r>
              <a:rPr lang="en-US" sz="2400" dirty="0">
                <a:latin typeface="+mn-lt"/>
              </a:rPr>
              <a:t> 10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nói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tên</a:t>
            </a:r>
            <a:r>
              <a:rPr lang="en-US" sz="2400" dirty="0">
                <a:latin typeface="+mn-lt"/>
              </a:rPr>
              <a:t> phonebook.dat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fwrite</a:t>
            </a:r>
            <a:r>
              <a:rPr lang="en-US" sz="2400" dirty="0">
                <a:latin typeface="+mn-lt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fread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in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màn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tra</a:t>
            </a:r>
            <a:r>
              <a:rPr lang="en-US" sz="2400" dirty="0">
                <a:latin typeface="+mn-lt"/>
              </a:rPr>
              <a:t>.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Hướng</a:t>
            </a:r>
            <a:r>
              <a:rPr lang="fr-FR" dirty="0"/>
              <a:t> </a:t>
            </a:r>
            <a:r>
              <a:rPr lang="fr-FR" dirty="0" err="1"/>
              <a:t>dẫn</a:t>
            </a:r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5DE8A4A-E888-6D60-E19D-208099A707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FF262D-9DD0-80D9-2684-B53BAA4D6AED}"/>
              </a:ext>
            </a:extLst>
          </p:cNvPr>
          <p:cNvSpPr txBox="1"/>
          <p:nvPr/>
        </p:nvSpPr>
        <p:spPr>
          <a:xfrm>
            <a:off x="338736" y="1235655"/>
            <a:ext cx="11420448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20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the phone book structure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name[20];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[11];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email[25];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n,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return code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sz="4000" dirty="0" err="1"/>
              <a:t>Hướng</a:t>
            </a:r>
            <a:r>
              <a:rPr lang="fr-FR" sz="4000" dirty="0"/>
              <a:t> </a:t>
            </a:r>
            <a:r>
              <a:rPr lang="fr-FR" sz="4000" dirty="0" err="1"/>
              <a:t>dẫn</a:t>
            </a:r>
            <a:endParaRPr lang="fr-FR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36F15CA-62E2-EE90-A514-756EE62B28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0414377-0AB3-C7C4-41EC-D25961655019}"/>
              </a:ext>
            </a:extLst>
          </p:cNvPr>
          <p:cNvSpPr txBox="1"/>
          <p:nvPr/>
        </p:nvSpPr>
        <p:spPr>
          <a:xfrm>
            <a:off x="338735" y="1504938"/>
            <a:ext cx="11560975" cy="4247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"How many contacts do you want to enter (&lt;20)?"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&amp;n);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0; i &lt; n; i++)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"name:"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].name);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:"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"email:"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].email);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w+b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write the entire array into the file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n,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fwrite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 return code = %d\n"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23E81B-4E2A-5F0F-F8F8-3A81077B704E}"/>
              </a:ext>
            </a:extLst>
          </p:cNvPr>
          <p:cNvSpPr txBox="1"/>
          <p:nvPr/>
        </p:nvSpPr>
        <p:spPr>
          <a:xfrm>
            <a:off x="4946904" y="2770632"/>
            <a:ext cx="4827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Cấp </a:t>
            </a:r>
            <a:r>
              <a:rPr lang="en-US" sz="4000" dirty="0" err="1"/>
              <a:t>phát</a:t>
            </a:r>
            <a:r>
              <a:rPr lang="en-US" sz="4000" dirty="0"/>
              <a:t> </a:t>
            </a:r>
            <a:r>
              <a:rPr lang="en-US" sz="4000" dirty="0" err="1"/>
              <a:t>bộ</a:t>
            </a:r>
            <a:r>
              <a:rPr lang="en-US" sz="4000" dirty="0"/>
              <a:t> </a:t>
            </a:r>
            <a:r>
              <a:rPr lang="en-US" sz="4000" dirty="0" err="1"/>
              <a:t>nhớ</a:t>
            </a:r>
            <a:r>
              <a:rPr lang="en-US" sz="4000" dirty="0"/>
              <a:t> </a:t>
            </a:r>
            <a:r>
              <a:rPr lang="en-US" sz="4000" dirty="0" err="1"/>
              <a:t>động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910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sz="4000" dirty="0" err="1"/>
              <a:t>Hướng</a:t>
            </a:r>
            <a:r>
              <a:rPr lang="fr-FR" sz="4000" dirty="0"/>
              <a:t> </a:t>
            </a:r>
            <a:r>
              <a:rPr lang="fr-FR" sz="4000" dirty="0" err="1"/>
              <a:t>dẫn</a:t>
            </a:r>
            <a:r>
              <a:rPr lang="fr-FR" sz="4000" dirty="0"/>
              <a:t> (</a:t>
            </a:r>
            <a:r>
              <a:rPr lang="fr-FR" sz="4000" dirty="0" err="1"/>
              <a:t>tiếp</a:t>
            </a:r>
            <a:r>
              <a:rPr lang="fr-FR" sz="4000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92CA79D-D88A-6048-3DDA-BE21FC100C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898575-2140-C446-63D3-6B695A0BA3D5}"/>
              </a:ext>
            </a:extLst>
          </p:cNvPr>
          <p:cNvSpPr txBox="1"/>
          <p:nvPr/>
        </p:nvSpPr>
        <p:spPr>
          <a:xfrm>
            <a:off x="338736" y="1389747"/>
            <a:ext cx="11514528" cy="4247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//read from this file to array again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rb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fread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n,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fread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 return code = %d\n"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0; i &lt; n; i++)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"%s-"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].name);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"%s-"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].email);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3.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bảng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(bangdiem.txt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quả của </a:t>
            </a: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về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 và bảng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đã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) và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đó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chúng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nhị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grade.dat (</a:t>
            </a:r>
            <a:r>
              <a:rPr lang="en-US" sz="2400" dirty="0" err="1">
                <a:latin typeface="+mn-lt"/>
              </a:rPr>
              <a:t>chứa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các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kiểu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về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).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file grade.dat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màn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tìm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kiếm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dựa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người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tác</a:t>
            </a:r>
            <a:r>
              <a:rPr lang="en-US" sz="2400" dirty="0">
                <a:latin typeface="+mn-lt"/>
              </a:rPr>
              <a:t> menu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: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sz="2400" dirty="0">
                <a:latin typeface="+mn-lt"/>
              </a:rPr>
              <a:t>	1. </a:t>
            </a:r>
            <a:r>
              <a:rPr lang="en-US" sz="2400" dirty="0" err="1">
                <a:latin typeface="+mn-lt"/>
              </a:rPr>
              <a:t>TextToDat</a:t>
            </a:r>
            <a:r>
              <a:rPr lang="en-US" sz="2400" dirty="0">
                <a:latin typeface="+mn-lt"/>
              </a:rPr>
              <a:t>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sz="2400" dirty="0">
                <a:latin typeface="+mn-lt"/>
              </a:rPr>
              <a:t>	2. Display </a:t>
            </a:r>
            <a:r>
              <a:rPr lang="en-US" sz="2400" dirty="0" err="1">
                <a:latin typeface="+mn-lt"/>
              </a:rPr>
              <a:t>Dat</a:t>
            </a:r>
            <a:r>
              <a:rPr lang="en-US" sz="2400" dirty="0">
                <a:latin typeface="+mn-lt"/>
              </a:rPr>
              <a:t> file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sz="2400" dirty="0">
                <a:latin typeface="+mn-lt"/>
              </a:rPr>
              <a:t>	3. Search and Update.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sz="2400" dirty="0">
                <a:latin typeface="+mn-lt"/>
              </a:rPr>
              <a:t>	4 Quit.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FCF7FD-F8F3-5FFD-2EF0-279ADD46689D}"/>
              </a:ext>
            </a:extLst>
          </p:cNvPr>
          <p:cNvSpPr txBox="1"/>
          <p:nvPr/>
        </p:nvSpPr>
        <p:spPr>
          <a:xfrm>
            <a:off x="4983480" y="2743200"/>
            <a:ext cx="5911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Di </a:t>
            </a:r>
            <a:r>
              <a:rPr lang="en-US" sz="4800" dirty="0" err="1"/>
              <a:t>chuyển</a:t>
            </a:r>
            <a:r>
              <a:rPr lang="en-US" sz="4800" dirty="0"/>
              <a:t> trong </a:t>
            </a:r>
            <a:r>
              <a:rPr lang="en-US" sz="4800" dirty="0" err="1"/>
              <a:t>tập</a:t>
            </a:r>
            <a:r>
              <a:rPr lang="en-US" sz="4800" dirty="0"/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328671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Truy</a:t>
            </a:r>
            <a:r>
              <a:rPr lang="fr-FR" dirty="0"/>
              <a:t> </a:t>
            </a:r>
            <a:r>
              <a:rPr lang="fr-FR" dirty="0" err="1"/>
              <a:t>cập</a:t>
            </a:r>
            <a:r>
              <a:rPr lang="fr-FR" dirty="0"/>
              <a:t> </a:t>
            </a:r>
            <a:r>
              <a:rPr lang="fr-FR" dirty="0" err="1"/>
              <a:t>ngẫu</a:t>
            </a:r>
            <a:r>
              <a:rPr lang="fr-FR" dirty="0"/>
              <a:t> </a:t>
            </a:r>
            <a:r>
              <a:rPr lang="fr-FR" dirty="0" err="1"/>
              <a:t>nhiên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hai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fseek</a:t>
            </a:r>
            <a:r>
              <a:rPr lang="fr-FR" sz="2400" dirty="0">
                <a:latin typeface="+mn-lt"/>
              </a:rPr>
              <a:t>() and </a:t>
            </a:r>
            <a:r>
              <a:rPr lang="fr-FR" sz="2400" dirty="0" err="1">
                <a:latin typeface="+mn-lt"/>
              </a:rPr>
              <a:t>ftell</a:t>
            </a:r>
            <a:r>
              <a:rPr lang="fr-FR" sz="2400" dirty="0">
                <a:latin typeface="+mn-lt"/>
              </a:rPr>
              <a:t>() </a:t>
            </a:r>
          </a:p>
          <a:p>
            <a:pPr eaLnBrk="1" hangingPunct="1"/>
            <a:r>
              <a:rPr lang="en-US" sz="2400" dirty="0" err="1">
                <a:latin typeface="+mn-lt"/>
              </a:rPr>
              <a:t>fseek</a:t>
            </a:r>
            <a:r>
              <a:rPr lang="en-US" sz="2400" dirty="0">
                <a:latin typeface="+mn-lt"/>
              </a:rPr>
              <a:t>():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chuyển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trí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muốn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</a:p>
          <a:p>
            <a:pPr eaLnBrk="1" hangingPunct="1">
              <a:buNone/>
            </a:pPr>
            <a:r>
              <a:rPr lang="en-US" sz="2400" dirty="0">
                <a:latin typeface="+mn-lt"/>
              </a:rPr>
              <a:t>	</a:t>
            </a:r>
            <a:r>
              <a:rPr lang="en-US" sz="2400" dirty="0" err="1">
                <a:latin typeface="+mn-lt"/>
              </a:rPr>
              <a:t>fseek</a:t>
            </a:r>
            <a:r>
              <a:rPr lang="en-US" sz="2400" dirty="0">
                <a:latin typeface="+mn-lt"/>
              </a:rPr>
              <a:t>(FILE *stream, long offset, </a:t>
            </a:r>
            <a:r>
              <a:rPr lang="en-US" sz="2400" dirty="0" err="1">
                <a:latin typeface="+mn-lt"/>
              </a:rPr>
              <a:t>int</a:t>
            </a:r>
            <a:r>
              <a:rPr lang="en-US" sz="2400" dirty="0">
                <a:latin typeface="+mn-lt"/>
              </a:rPr>
              <a:t> whence);</a:t>
            </a:r>
          </a:p>
          <a:p>
            <a:pPr eaLnBrk="1" hangingPunct="1"/>
            <a:r>
              <a:rPr lang="fr-FR" sz="2400" dirty="0">
                <a:latin typeface="+mn-lt"/>
              </a:rPr>
              <a:t>Stream –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</a:t>
            </a:r>
          </a:p>
          <a:p>
            <a:pPr eaLnBrk="1" hangingPunct="1"/>
            <a:r>
              <a:rPr lang="fr-FR" sz="2400" dirty="0">
                <a:latin typeface="+mn-lt"/>
              </a:rPr>
              <a:t>Offset : </a:t>
            </a:r>
            <a:r>
              <a:rPr lang="fr-FR" sz="2400" dirty="0" err="1">
                <a:latin typeface="+mn-lt"/>
              </a:rPr>
              <a:t>độ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chuyển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dịch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theo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byte</a:t>
            </a:r>
            <a:r>
              <a:rPr lang="fr-FR" sz="2400" dirty="0">
                <a:latin typeface="+mn-lt"/>
              </a:rPr>
              <a:t>. </a:t>
            </a:r>
          </a:p>
          <a:p>
            <a:pPr eaLnBrk="1" hangingPunct="1"/>
            <a:r>
              <a:rPr lang="fr-FR" sz="2400" dirty="0" err="1">
                <a:latin typeface="+mn-lt"/>
              </a:rPr>
              <a:t>Whence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hằng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chỉ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mốc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hướng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dịch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chuyển</a:t>
            </a:r>
            <a:endParaRPr lang="fr-FR" sz="2400" dirty="0">
              <a:latin typeface="+mn-lt"/>
            </a:endParaRPr>
          </a:p>
          <a:p>
            <a:pPr lvl="1" eaLnBrk="1" hangingPunct="1"/>
            <a:r>
              <a:rPr lang="fr-FR" sz="2400" dirty="0">
                <a:latin typeface="+mn-lt"/>
              </a:rPr>
              <a:t>SEEK_SET: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đầu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tin, </a:t>
            </a:r>
            <a:r>
              <a:rPr lang="fr-FR" sz="2400" dirty="0" err="1">
                <a:latin typeface="+mn-lt"/>
              </a:rPr>
              <a:t>dịch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chuyển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phía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</a:t>
            </a:r>
          </a:p>
          <a:p>
            <a:pPr lvl="1"/>
            <a:r>
              <a:rPr lang="fr-FR" sz="2400" dirty="0">
                <a:latin typeface="+mn-lt"/>
              </a:rPr>
              <a:t>SEEK_CUR: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hiện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tại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dịch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chuyển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phía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</a:t>
            </a:r>
          </a:p>
          <a:p>
            <a:pPr lvl="1" eaLnBrk="1" hangingPunct="1"/>
            <a:r>
              <a:rPr lang="fr-FR" sz="2400" dirty="0">
                <a:latin typeface="+mn-lt"/>
              </a:rPr>
              <a:t>SEEK_END: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dịch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chuyển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đầu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Truy</a:t>
            </a:r>
            <a:r>
              <a:rPr lang="fr-FR" dirty="0"/>
              <a:t> </a:t>
            </a:r>
            <a:r>
              <a:rPr lang="fr-FR" dirty="0" err="1"/>
              <a:t>cập</a:t>
            </a:r>
            <a:r>
              <a:rPr lang="fr-FR" dirty="0"/>
              <a:t> </a:t>
            </a:r>
            <a:r>
              <a:rPr lang="fr-FR" dirty="0" err="1"/>
              <a:t>ngẫu</a:t>
            </a:r>
            <a:r>
              <a:rPr lang="fr-FR" dirty="0"/>
              <a:t> </a:t>
            </a:r>
            <a:r>
              <a:rPr lang="fr-FR" dirty="0" err="1"/>
              <a:t>nhiên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1773936"/>
            <a:ext cx="11514528" cy="4194032"/>
          </a:xfrm>
        </p:spPr>
        <p:txBody>
          <a:bodyPr>
            <a:normAutofit/>
          </a:bodyPr>
          <a:lstStyle/>
          <a:p>
            <a:pPr eaLnBrk="1" hangingPunct="1"/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ftell</a:t>
            </a:r>
            <a:r>
              <a:rPr lang="fr-FR" dirty="0"/>
              <a:t>: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biết</a:t>
            </a:r>
            <a:r>
              <a:rPr lang="fr-FR" dirty="0"/>
              <a:t> </a:t>
            </a:r>
            <a:r>
              <a:rPr lang="fr-FR" dirty="0" err="1"/>
              <a:t>giá</a:t>
            </a:r>
            <a:r>
              <a:rPr lang="fr-FR" dirty="0"/>
              <a:t> </a:t>
            </a:r>
            <a:r>
              <a:rPr lang="fr-FR" dirty="0" err="1"/>
              <a:t>trị</a:t>
            </a:r>
            <a:r>
              <a:rPr lang="fr-FR" dirty="0"/>
              <a:t> </a:t>
            </a:r>
            <a:r>
              <a:rPr lang="fr-FR" dirty="0" err="1"/>
              <a:t>vị</a:t>
            </a:r>
            <a:r>
              <a:rPr lang="fr-FR" dirty="0"/>
              <a:t> </a:t>
            </a:r>
            <a:r>
              <a:rPr lang="fr-FR" dirty="0" err="1"/>
              <a:t>trí</a:t>
            </a:r>
            <a:r>
              <a:rPr lang="fr-FR" dirty="0"/>
              <a:t> </a:t>
            </a:r>
            <a:r>
              <a:rPr lang="fr-FR" dirty="0" err="1"/>
              <a:t>hiện</a:t>
            </a:r>
            <a:r>
              <a:rPr lang="fr-FR" dirty="0"/>
              <a:t> </a:t>
            </a:r>
            <a:r>
              <a:rPr lang="fr-FR" dirty="0" err="1"/>
              <a:t>tại</a:t>
            </a:r>
            <a:r>
              <a:rPr lang="fr-FR" dirty="0"/>
              <a:t> </a:t>
            </a:r>
            <a:r>
              <a:rPr lang="fr-FR" dirty="0" err="1"/>
              <a:t>của</a:t>
            </a:r>
            <a:r>
              <a:rPr lang="fr-FR" dirty="0"/>
              <a:t> con </a:t>
            </a:r>
            <a:r>
              <a:rPr lang="fr-FR" dirty="0" err="1"/>
              <a:t>trỏ</a:t>
            </a:r>
            <a:r>
              <a:rPr lang="fr-FR" dirty="0"/>
              <a:t> file</a:t>
            </a:r>
          </a:p>
          <a:p>
            <a:pPr eaLnBrk="1" hangingPunct="1"/>
            <a:r>
              <a:rPr lang="fr-FR" dirty="0" err="1"/>
              <a:t>Cú</a:t>
            </a:r>
            <a:r>
              <a:rPr lang="fr-FR" dirty="0"/>
              <a:t> </a:t>
            </a:r>
            <a:r>
              <a:rPr lang="fr-FR" dirty="0" err="1"/>
              <a:t>pháp</a:t>
            </a:r>
            <a:r>
              <a:rPr lang="fr-FR" dirty="0"/>
              <a:t>: long </a:t>
            </a:r>
            <a:r>
              <a:rPr lang="fr-FR" dirty="0" err="1"/>
              <a:t>ftell</a:t>
            </a:r>
            <a:r>
              <a:rPr lang="fr-FR" dirty="0"/>
              <a:t>(FILE *</a:t>
            </a:r>
            <a:r>
              <a:rPr lang="fr-FR" dirty="0" err="1"/>
              <a:t>stream</a:t>
            </a:r>
            <a:r>
              <a:rPr lang="fr-FR" dirty="0"/>
              <a:t>);</a:t>
            </a:r>
          </a:p>
          <a:p>
            <a:pPr lvl="1" eaLnBrk="1" hangingPunct="1">
              <a:buFontTx/>
              <a:buNone/>
            </a:pPr>
            <a:endParaRPr lang="fr-FR" sz="3200" dirty="0"/>
          </a:p>
          <a:p>
            <a:pPr eaLnBrk="1" hangingPunct="1"/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rewind</a:t>
            </a:r>
            <a:r>
              <a:rPr lang="fr-FR" dirty="0"/>
              <a:t>(): </a:t>
            </a:r>
            <a:r>
              <a:rPr lang="fr-FR" dirty="0" err="1"/>
              <a:t>Đặt</a:t>
            </a:r>
            <a:r>
              <a:rPr lang="fr-FR" dirty="0"/>
              <a:t> </a:t>
            </a:r>
            <a:r>
              <a:rPr lang="fr-FR" dirty="0" err="1"/>
              <a:t>lại</a:t>
            </a:r>
            <a:r>
              <a:rPr lang="fr-FR" dirty="0"/>
              <a:t> </a:t>
            </a:r>
            <a:r>
              <a:rPr lang="fr-FR" dirty="0" err="1"/>
              <a:t>vị</a:t>
            </a:r>
            <a:r>
              <a:rPr lang="fr-FR" dirty="0"/>
              <a:t> </a:t>
            </a:r>
            <a:r>
              <a:rPr lang="fr-FR" dirty="0" err="1"/>
              <a:t>trí</a:t>
            </a:r>
            <a:r>
              <a:rPr lang="fr-FR" dirty="0"/>
              <a:t> con </a:t>
            </a:r>
            <a:r>
              <a:rPr lang="fr-FR" dirty="0" err="1"/>
              <a:t>trỏ</a:t>
            </a:r>
            <a:r>
              <a:rPr lang="fr-FR" dirty="0"/>
              <a:t> file ở </a:t>
            </a:r>
            <a:r>
              <a:rPr lang="fr-FR" dirty="0" err="1"/>
              <a:t>đầu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tin.</a:t>
            </a:r>
          </a:p>
          <a:p>
            <a:pPr eaLnBrk="1" hangingPunct="1"/>
            <a:r>
              <a:rPr lang="fr-FR" dirty="0" err="1"/>
              <a:t>Cú</a:t>
            </a:r>
            <a:r>
              <a:rPr lang="fr-FR" dirty="0"/>
              <a:t> </a:t>
            </a:r>
            <a:r>
              <a:rPr lang="fr-FR" dirty="0" err="1"/>
              <a:t>pháp</a:t>
            </a:r>
            <a:r>
              <a:rPr lang="fr-FR" dirty="0"/>
              <a:t>: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rewind</a:t>
            </a:r>
            <a:r>
              <a:rPr lang="fr-FR" dirty="0"/>
              <a:t>(FILE *</a:t>
            </a:r>
            <a:r>
              <a:rPr lang="fr-FR" dirty="0" err="1"/>
              <a:t>stream</a:t>
            </a:r>
            <a:r>
              <a:rPr lang="fr-FR" dirty="0"/>
              <a:t>);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ja-JP" b="1" dirty="0" err="1">
                <a:ea typeface="ＭＳ Ｐゴシック" pitchFamily="34" charset="-128"/>
              </a:rPr>
              <a:t>Ví</a:t>
            </a:r>
            <a:r>
              <a:rPr lang="en-US" altLang="ja-JP" b="1" dirty="0">
                <a:ea typeface="ＭＳ Ｐゴシック" pitchFamily="34" charset="-128"/>
              </a:rPr>
              <a:t> </a:t>
            </a:r>
            <a:r>
              <a:rPr lang="en-US" altLang="ja-JP" b="1" dirty="0" err="1">
                <a:ea typeface="ＭＳ Ｐゴシック" pitchFamily="34" charset="-128"/>
              </a:rPr>
              <a:t>dụ</a:t>
            </a:r>
            <a:r>
              <a:rPr lang="en-US" altLang="ja-JP" b="1" dirty="0">
                <a:ea typeface="ＭＳ Ｐゴシック" pitchFamily="34" charset="-128"/>
              </a:rPr>
              <a:t>: </a:t>
            </a:r>
            <a:r>
              <a:rPr lang="en-US" altLang="ja-JP" b="1" dirty="0" err="1">
                <a:ea typeface="ＭＳ Ｐゴシック" pitchFamily="34" charset="-128"/>
              </a:rPr>
              <a:t>Đọc</a:t>
            </a:r>
            <a:r>
              <a:rPr lang="en-US" altLang="ja-JP" dirty="0">
                <a:ea typeface="ＭＳ Ｐゴシック" pitchFamily="34" charset="-128"/>
              </a:rPr>
              <a:t>/</a:t>
            </a:r>
            <a:r>
              <a:rPr lang="en-US" altLang="ja-JP" dirty="0" err="1">
                <a:ea typeface="ＭＳ Ｐゴシック" pitchFamily="34" charset="-128"/>
              </a:rPr>
              <a:t>Trích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xuất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một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phần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dữ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liệu</a:t>
            </a:r>
            <a:r>
              <a:rPr lang="en-US" altLang="ja-JP" dirty="0">
                <a:ea typeface="ＭＳ Ｐゴシック" pitchFamily="34" charset="-128"/>
              </a:rPr>
              <a:t> từ </a:t>
            </a:r>
            <a:r>
              <a:rPr lang="en-US" altLang="ja-JP" dirty="0" err="1">
                <a:ea typeface="ＭＳ Ｐゴシック" pitchFamily="34" charset="-128"/>
              </a:rPr>
              <a:t>tập</a:t>
            </a:r>
            <a:r>
              <a:rPr lang="en-US" altLang="ja-JP" dirty="0">
                <a:ea typeface="ＭＳ Ｐゴシック" pitchFamily="34" charset="-128"/>
              </a:rPr>
              <a:t> tin </a:t>
            </a:r>
            <a:r>
              <a:rPr lang="en-US" altLang="ja-JP" dirty="0" err="1">
                <a:ea typeface="ＭＳ Ｐゴシック" pitchFamily="34" charset="-128"/>
              </a:rPr>
              <a:t>nhị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 err="1">
                <a:ea typeface="ＭＳ Ｐゴシック" pitchFamily="34" charset="-128"/>
              </a:rPr>
              <a:t>phân</a:t>
            </a:r>
            <a:endParaRPr lang="fr-FR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1.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thể trong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trong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phonebook.dat. </a:t>
            </a: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2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3, hay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3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6.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email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ở </a:t>
            </a:r>
            <a:r>
              <a:rPr lang="en-US" sz="2400" dirty="0" err="1">
                <a:latin typeface="+mn-lt"/>
              </a:rPr>
              <a:t>đúng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xuất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đúng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4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3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6.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fr-FR" sz="4000" dirty="0" err="1"/>
              <a:t>Đáp</a:t>
            </a:r>
            <a:r>
              <a:rPr lang="fr-FR" sz="4000" dirty="0"/>
              <a:t> </a:t>
            </a:r>
            <a:r>
              <a:rPr lang="fr-FR" sz="4000" dirty="0" err="1"/>
              <a:t>án</a:t>
            </a:r>
            <a:endParaRPr lang="fr-FR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EA48C25-EE04-A392-3F3C-EC9E9893A3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D0CE4AD-944A-5670-95EE-51A4AFA7544F}"/>
              </a:ext>
            </a:extLst>
          </p:cNvPr>
          <p:cNvSpPr txBox="1"/>
          <p:nvPr/>
        </p:nvSpPr>
        <p:spPr>
          <a:xfrm>
            <a:off x="338735" y="1120101"/>
            <a:ext cx="11560975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20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the phone book structure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name[20];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[11];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email[25];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n,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return code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"Read from 2sd data to 3rd data 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fr-FR" sz="4000" dirty="0" err="1"/>
              <a:t>Đáp</a:t>
            </a:r>
            <a:r>
              <a:rPr lang="fr-FR" sz="4000" dirty="0"/>
              <a:t> </a:t>
            </a:r>
            <a:r>
              <a:rPr lang="fr-FR" sz="4000" dirty="0" err="1"/>
              <a:t>án</a:t>
            </a:r>
            <a:endParaRPr lang="fr-FR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F0741DB-1F98-0D89-F700-F2C70BC73D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DF4BA8-8997-B612-7CA7-649C2BDAD4F7}"/>
              </a:ext>
            </a:extLst>
          </p:cNvPr>
          <p:cNvSpPr txBox="1"/>
          <p:nvPr/>
        </p:nvSpPr>
        <p:spPr>
          <a:xfrm>
            <a:off x="338736" y="1120101"/>
            <a:ext cx="11560975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r+b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"phonebook.dat"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Memory allocation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*)malloc(2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"Memory allocation failed!\n"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fseek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1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SEEK_SET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!= 0)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Fseek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 failed!\n"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fread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2,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fr-FR" sz="4000" dirty="0" err="1"/>
              <a:t>Đáp</a:t>
            </a:r>
            <a:r>
              <a:rPr lang="fr-FR" sz="4000" dirty="0"/>
              <a:t> </a:t>
            </a:r>
            <a:r>
              <a:rPr lang="fr-FR" sz="4000" dirty="0" err="1"/>
              <a:t>án</a:t>
            </a:r>
            <a:endParaRPr lang="fr-FR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36802D7-F8E0-B4DF-D34B-BA63B23414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5D88C8-0D36-5A99-988A-989AFB96D8DC}"/>
              </a:ext>
            </a:extLst>
          </p:cNvPr>
          <p:cNvSpPr txBox="1"/>
          <p:nvPr/>
        </p:nvSpPr>
        <p:spPr>
          <a:xfrm>
            <a:off x="338736" y="1397099"/>
            <a:ext cx="11365584" cy="4247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0; i &lt; 2; i++)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"%s-"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].name);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"%s-"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].email);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Modifying some data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[1].name,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"Lan Hoa"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"0923456"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strcpy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[1].email,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"lovelybuffalo@hut.edu.vn"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fseek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1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SEEK_SET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phoneaddress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2,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fwrite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 return code = %d\n"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irc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free(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phonearr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1. Viết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từ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Anh từ định dạng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sang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>
              <a:defRPr/>
            </a:pPr>
            <a:r>
              <a:rPr lang="en-US" dirty="0">
                <a:hlinkClick r:id="rId2"/>
              </a:rPr>
              <a:t>http://www.denisowski.org/Vietnamese/vnedict.txt</a:t>
            </a:r>
            <a:endParaRPr lang="en-US" dirty="0"/>
          </a:p>
          <a:p>
            <a:pPr lvl="1">
              <a:defRPr/>
            </a:pPr>
            <a:r>
              <a:rPr lang="en-US" dirty="0" err="1"/>
              <a:t>Miên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Hứa</a:t>
            </a:r>
            <a:r>
              <a:rPr lang="en-US" dirty="0"/>
              <a:t> : the Promised Land </a:t>
            </a:r>
          </a:p>
          <a:p>
            <a:pPr lvl="1">
              <a:defRPr/>
            </a:pPr>
            <a:r>
              <a:rPr lang="en-US" dirty="0" err="1"/>
              <a:t>Miến</a:t>
            </a:r>
            <a:r>
              <a:rPr lang="en-US" dirty="0"/>
              <a:t> : Burma (short for </a:t>
            </a:r>
            <a:r>
              <a:rPr lang="en-US" dirty="0" err="1"/>
              <a:t>Miến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) </a:t>
            </a:r>
          </a:p>
          <a:p>
            <a:pPr lvl="1">
              <a:defRPr/>
            </a:pPr>
            <a:r>
              <a:rPr lang="en-US" dirty="0" err="1"/>
              <a:t>Miến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: Burma </a:t>
            </a:r>
          </a:p>
          <a:p>
            <a:pPr lvl="1">
              <a:defRPr/>
            </a:pPr>
            <a:r>
              <a:rPr lang="en-US" dirty="0" err="1"/>
              <a:t>Miền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: Central Vietnam</a:t>
            </a:r>
          </a:p>
          <a:p>
            <a:pPr>
              <a:defRPr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,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endParaRPr lang="en-US" sz="24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Tuy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chúng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luôn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thực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tế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tử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Kỹ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(dynamic memory allocation)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Xin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endParaRPr lang="en-US" sz="24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: </a:t>
            </a:r>
            <a:r>
              <a:rPr lang="fr-FR" dirty="0" err="1"/>
              <a:t>Quản</a:t>
            </a:r>
            <a:r>
              <a:rPr lang="fr-FR" dirty="0"/>
              <a:t> </a:t>
            </a:r>
            <a:r>
              <a:rPr lang="fr-FR" dirty="0" err="1"/>
              <a:t>lý</a:t>
            </a:r>
            <a:r>
              <a:rPr lang="fr-FR" dirty="0"/>
              <a:t> </a:t>
            </a:r>
            <a:r>
              <a:rPr lang="fr-FR" dirty="0" err="1"/>
              <a:t>thông</a:t>
            </a:r>
            <a:r>
              <a:rPr lang="fr-FR" dirty="0"/>
              <a:t> tin </a:t>
            </a:r>
            <a:r>
              <a:rPr lang="fr-FR" dirty="0" err="1"/>
              <a:t>mô</a:t>
            </a:r>
            <a:r>
              <a:rPr lang="fr-FR" dirty="0"/>
              <a:t> </a:t>
            </a:r>
            <a:r>
              <a:rPr lang="fr-FR" dirty="0" err="1"/>
              <a:t>tả</a:t>
            </a:r>
            <a:r>
              <a:rPr lang="fr-FR" dirty="0"/>
              <a:t> </a:t>
            </a:r>
            <a:r>
              <a:rPr lang="fr-FR" dirty="0" err="1"/>
              <a:t>điện</a:t>
            </a:r>
            <a:r>
              <a:rPr lang="fr-FR" dirty="0"/>
              <a:t> </a:t>
            </a:r>
            <a:r>
              <a:rPr lang="fr-FR" dirty="0" err="1"/>
              <a:t>thoại</a:t>
            </a:r>
            <a:r>
              <a:rPr lang="fr-FR" dirty="0"/>
              <a:t> di </a:t>
            </a:r>
            <a:r>
              <a:rPr lang="fr-FR" dirty="0" err="1"/>
              <a:t>động</a:t>
            </a:r>
            <a:endParaRPr lang="fr-FR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200" dirty="0" err="1">
                <a:latin typeface="+mn-lt"/>
              </a:rPr>
              <a:t>Bài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2. </a:t>
            </a:r>
            <a:r>
              <a:rPr lang="fr-FR" sz="2200" dirty="0" err="1">
                <a:latin typeface="+mn-lt"/>
              </a:rPr>
              <a:t>Quản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lý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thông</a:t>
            </a:r>
            <a:r>
              <a:rPr lang="fr-FR" sz="2200" dirty="0">
                <a:latin typeface="+mn-lt"/>
              </a:rPr>
              <a:t> tin </a:t>
            </a:r>
            <a:r>
              <a:rPr lang="fr-FR" sz="2200" dirty="0" err="1">
                <a:latin typeface="+mn-lt"/>
              </a:rPr>
              <a:t>mô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tả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điện</a:t>
            </a:r>
            <a:r>
              <a:rPr lang="fr-FR" sz="2200" dirty="0">
                <a:latin typeface="+mn-lt"/>
              </a:rPr>
              <a:t> </a:t>
            </a:r>
            <a:r>
              <a:rPr lang="fr-FR" sz="2200" dirty="0" err="1">
                <a:latin typeface="+mn-lt"/>
              </a:rPr>
              <a:t>thoại</a:t>
            </a:r>
            <a:r>
              <a:rPr lang="fr-FR" sz="2200" dirty="0">
                <a:latin typeface="+mn-lt"/>
              </a:rPr>
              <a:t> di </a:t>
            </a:r>
            <a:r>
              <a:rPr lang="fr-FR" sz="2200" dirty="0" err="1">
                <a:latin typeface="+mn-lt"/>
              </a:rPr>
              <a:t>động</a:t>
            </a:r>
            <a:r>
              <a:rPr lang="en-US" sz="2200" dirty="0">
                <a:latin typeface="+mn-lt"/>
              </a:rPr>
              <a:t/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Từ các </a:t>
            </a:r>
            <a:r>
              <a:rPr lang="en-US" sz="2200" dirty="0" err="1">
                <a:latin typeface="+mn-lt"/>
              </a:rPr>
              <a:t>trang</a:t>
            </a:r>
            <a:r>
              <a:rPr lang="en-US" sz="2200" dirty="0">
                <a:latin typeface="+mn-lt"/>
              </a:rPr>
              <a:t> web của các showroom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r>
              <a:rPr lang="en-US" sz="2200" dirty="0">
                <a:latin typeface="+mn-lt"/>
              </a:rPr>
              <a:t> di </a:t>
            </a:r>
            <a:r>
              <a:rPr lang="en-US" sz="2200" dirty="0" err="1">
                <a:latin typeface="+mn-lt"/>
              </a:rPr>
              <a:t>động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xây</a:t>
            </a:r>
            <a:r>
              <a:rPr lang="en-US" sz="2200" dirty="0">
                <a:latin typeface="+mn-lt"/>
              </a:rPr>
              <a:t> dựng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tin </a:t>
            </a:r>
            <a:r>
              <a:rPr lang="en-US" sz="2200" dirty="0" err="1">
                <a:latin typeface="+mn-lt"/>
              </a:rPr>
              <a:t>văn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bản</a:t>
            </a:r>
            <a:r>
              <a:rPr lang="en-US" sz="2200" dirty="0">
                <a:latin typeface="+mn-lt"/>
              </a:rPr>
              <a:t> có tên PhoneDB.txt </a:t>
            </a:r>
            <a:r>
              <a:rPr lang="en-US" sz="2200" dirty="0" err="1">
                <a:latin typeface="+mn-lt"/>
              </a:rPr>
              <a:t>chứa</a:t>
            </a:r>
            <a:r>
              <a:rPr lang="en-US" sz="2200" dirty="0">
                <a:latin typeface="+mn-lt"/>
              </a:rPr>
              <a:t> thông tin về ít </a:t>
            </a:r>
            <a:r>
              <a:rPr lang="en-US" sz="2200" dirty="0" err="1">
                <a:latin typeface="+mn-lt"/>
              </a:rPr>
              <a:t>nhất</a:t>
            </a:r>
            <a:r>
              <a:rPr lang="en-US" sz="2200" dirty="0">
                <a:latin typeface="+mn-lt"/>
              </a:rPr>
              <a:t> 20 </a:t>
            </a:r>
            <a:r>
              <a:rPr lang="en-US" sz="2200" dirty="0" err="1">
                <a:latin typeface="+mn-lt"/>
              </a:rPr>
              <a:t>mẫu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r>
              <a:rPr lang="en-US" sz="2200" dirty="0">
                <a:latin typeface="+mn-lt"/>
              </a:rPr>
              <a:t> gần </a:t>
            </a:r>
            <a:r>
              <a:rPr lang="en-US" sz="2200" dirty="0" err="1">
                <a:latin typeface="+mn-lt"/>
              </a:rPr>
              <a:t>đây</a:t>
            </a:r>
            <a:r>
              <a:rPr lang="en-US" sz="2200" dirty="0">
                <a:latin typeface="+mn-lt"/>
              </a:rPr>
              <a:t> như iPhone, Samsung, Oppo, Huawei, mỗi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dòng</a:t>
            </a:r>
            <a:r>
              <a:rPr lang="en-US" sz="2200" dirty="0">
                <a:latin typeface="+mn-lt"/>
              </a:rPr>
              <a:t>.. </a:t>
            </a:r>
            <a:r>
              <a:rPr lang="en-US" sz="2200" dirty="0" err="1">
                <a:latin typeface="+mn-lt"/>
              </a:rPr>
              <a:t>theo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sau</a:t>
            </a:r>
            <a:endParaRPr lang="en-US" sz="2200" dirty="0">
              <a:latin typeface="+mn-lt"/>
            </a:endParaRPr>
          </a:p>
          <a:p>
            <a:pPr lvl="1">
              <a:defRPr/>
            </a:pPr>
            <a:r>
              <a:rPr lang="en-US" sz="2200" dirty="0">
                <a:latin typeface="+mn-lt"/>
              </a:rPr>
              <a:t>Model  Memory Space (GB)  Screen Size (inches) Price </a:t>
            </a:r>
          </a:p>
          <a:p>
            <a:pPr fontAlgn="t">
              <a:defRPr/>
            </a:pPr>
            <a:r>
              <a:rPr lang="en-US" sz="2200" dirty="0" err="1">
                <a:latin typeface="+mn-lt"/>
              </a:rPr>
              <a:t>Viết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giao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diện</a:t>
            </a:r>
            <a:r>
              <a:rPr lang="en-US" sz="2200" dirty="0">
                <a:latin typeface="+mn-lt"/>
              </a:rPr>
              <a:t> menu </a:t>
            </a:r>
            <a:r>
              <a:rPr lang="en-US" sz="2200" dirty="0" err="1">
                <a:latin typeface="+mn-lt"/>
              </a:rPr>
              <a:t>như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sau</a:t>
            </a:r>
            <a:r>
              <a:rPr lang="en-US" sz="2200" dirty="0">
                <a:latin typeface="+mn-lt"/>
              </a:rPr>
              <a:t>: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1. Import DB from text: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 file PhoneDB.txt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chuyển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thành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nhị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phân</a:t>
            </a:r>
            <a:r>
              <a:rPr lang="en-US" sz="2200" dirty="0">
                <a:latin typeface="+mn-lt"/>
              </a:rPr>
              <a:t> PhoneDB.dat </a:t>
            </a:r>
            <a:r>
              <a:rPr lang="en-US" sz="2200" dirty="0" err="1">
                <a:latin typeface="+mn-lt"/>
              </a:rPr>
              <a:t>sử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dụng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kỹ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thuật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cấp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phát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động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nhớ</a:t>
            </a:r>
            <a:r>
              <a:rPr lang="en-US" sz="2200" dirty="0">
                <a:latin typeface="+mn-lt"/>
              </a:rPr>
              <a:t>.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2. Import from DB: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dữ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liệu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từ</a:t>
            </a:r>
            <a:r>
              <a:rPr lang="en-US" sz="2200" dirty="0">
                <a:latin typeface="+mn-lt"/>
              </a:rPr>
              <a:t> file PhoneDB.dat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nạp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nhớ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. Cho </a:t>
            </a:r>
            <a:r>
              <a:rPr lang="en-US" sz="2200" dirty="0" err="1">
                <a:latin typeface="+mn-lt"/>
              </a:rPr>
              <a:t>phép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người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dùng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chọn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hai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chế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độ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toàn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bộ</a:t>
            </a:r>
            <a:r>
              <a:rPr lang="en-US" sz="2200" dirty="0">
                <a:latin typeface="+mn-lt"/>
              </a:rPr>
              <a:t> 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phần</a:t>
            </a:r>
            <a:r>
              <a:rPr lang="en-US" sz="2200" dirty="0">
                <a:latin typeface="+mn-lt"/>
              </a:rPr>
              <a:t> (</a:t>
            </a:r>
            <a:r>
              <a:rPr lang="en-US" sz="2200" dirty="0" err="1">
                <a:latin typeface="+mn-lt"/>
              </a:rPr>
              <a:t>chỉ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định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vị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bản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ghi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bắt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thúc</a:t>
            </a:r>
            <a:r>
              <a:rPr lang="en-US" sz="2200" dirty="0">
                <a:latin typeface="+mn-lt"/>
              </a:rPr>
              <a:t>).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3. Print All Database: </a:t>
            </a:r>
            <a:r>
              <a:rPr lang="en-US" sz="2200" dirty="0" err="1">
                <a:latin typeface="+mn-lt"/>
              </a:rPr>
              <a:t>Hiển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thị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dữ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liệu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về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mẫu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màn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hình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mỗi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mẫu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dòng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thẳng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cột</a:t>
            </a:r>
            <a:r>
              <a:rPr lang="en-US" sz="2200" dirty="0">
                <a:latin typeface="+mn-lt"/>
              </a:rPr>
              <a:t>.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4. Search by phone by Phone Model: </a:t>
            </a:r>
            <a:r>
              <a:rPr lang="en-US" sz="2200" dirty="0" err="1">
                <a:latin typeface="+mn-lt"/>
              </a:rPr>
              <a:t>Tìm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kiếm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thoại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dựa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model do </a:t>
            </a:r>
            <a:r>
              <a:rPr lang="en-US" sz="2200" dirty="0" err="1">
                <a:latin typeface="+mn-lt"/>
              </a:rPr>
              <a:t>người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dùng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nhập</a:t>
            </a:r>
            <a:r>
              <a:rPr lang="en-US" sz="2200" dirty="0">
                <a:latin typeface="+mn-lt"/>
              </a:rPr>
              <a:t>.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5. Exit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: Chia </a:t>
            </a:r>
            <a:r>
              <a:rPr lang="en-US" dirty="0" err="1"/>
              <a:t>tách</a:t>
            </a:r>
            <a:r>
              <a:rPr lang="en-US" dirty="0"/>
              <a:t> và </a:t>
            </a:r>
            <a:r>
              <a:rPr lang="en-US" dirty="0" err="1"/>
              <a:t>ghép</a:t>
            </a:r>
            <a:r>
              <a:rPr lang="en-US" dirty="0"/>
              <a:t> File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228600" y="974438"/>
            <a:ext cx="11624664" cy="490912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200" dirty="0" err="1">
                <a:latin typeface="+mn-lt"/>
              </a:rPr>
              <a:t>Bài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3. Chia </a:t>
            </a:r>
            <a:r>
              <a:rPr lang="en-US" sz="2200" dirty="0" err="1">
                <a:latin typeface="+mn-lt"/>
              </a:rPr>
              <a:t>tách</a:t>
            </a:r>
            <a:r>
              <a:rPr lang="en-US" sz="2200" dirty="0">
                <a:latin typeface="+mn-lt"/>
              </a:rPr>
              <a:t> và </a:t>
            </a:r>
            <a:r>
              <a:rPr lang="en-US" sz="2200" dirty="0" err="1">
                <a:latin typeface="+mn-lt"/>
              </a:rPr>
              <a:t>ghép</a:t>
            </a:r>
            <a:r>
              <a:rPr lang="en-US" sz="2200" dirty="0">
                <a:latin typeface="+mn-lt"/>
              </a:rPr>
              <a:t> File</a:t>
            </a:r>
            <a:br>
              <a:rPr lang="en-US" sz="2200" dirty="0">
                <a:latin typeface="+mn-lt"/>
              </a:rPr>
            </a:br>
            <a:r>
              <a:rPr lang="en-US" sz="2200" dirty="0" err="1">
                <a:latin typeface="+mn-lt"/>
              </a:rPr>
              <a:t>Sử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dụng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tin phonebook.dat (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quả của </a:t>
            </a:r>
            <a:r>
              <a:rPr lang="en-US" sz="2200" dirty="0" err="1">
                <a:latin typeface="+mn-lt"/>
              </a:rPr>
              <a:t>bài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trên Lab) </a:t>
            </a:r>
            <a:r>
              <a:rPr lang="en-US" sz="2200" dirty="0" err="1">
                <a:latin typeface="+mn-lt"/>
              </a:rPr>
              <a:t>chứa</a:t>
            </a:r>
            <a:r>
              <a:rPr lang="en-US" sz="2200" dirty="0">
                <a:latin typeface="+mn-lt"/>
              </a:rPr>
              <a:t> ít </a:t>
            </a:r>
            <a:r>
              <a:rPr lang="en-US" sz="2200" dirty="0" err="1">
                <a:latin typeface="+mn-lt"/>
              </a:rPr>
              <a:t>nhất</a:t>
            </a:r>
            <a:r>
              <a:rPr lang="en-US" sz="2200" dirty="0">
                <a:latin typeface="+mn-lt"/>
              </a:rPr>
              <a:t> 20 số </a:t>
            </a:r>
            <a:r>
              <a:rPr lang="en-US" sz="2200" dirty="0" err="1">
                <a:latin typeface="+mn-lt"/>
              </a:rPr>
              <a:t>liên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lạc</a:t>
            </a:r>
            <a:r>
              <a:rPr lang="en-US" sz="2200" dirty="0">
                <a:latin typeface="+mn-lt"/>
              </a:rPr>
              <a:t>. </a:t>
            </a:r>
            <a:r>
              <a:rPr lang="en-US" sz="2200" dirty="0" err="1">
                <a:latin typeface="+mn-lt"/>
              </a:rPr>
              <a:t>Viết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sau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 </a:t>
            </a:r>
          </a:p>
          <a:p>
            <a:pPr>
              <a:lnSpc>
                <a:spcPct val="120000"/>
              </a:lnSpc>
              <a:defRPr/>
            </a:pP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+mn-lt"/>
              </a:rPr>
              <a:t>filesplit</a:t>
            </a:r>
            <a:r>
              <a:rPr lang="en-US" sz="2200" b="1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nhận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hai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đối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: </a:t>
            </a:r>
            <a:r>
              <a:rPr lang="en-US" sz="2200" dirty="0" err="1">
                <a:latin typeface="+mn-lt"/>
              </a:rPr>
              <a:t>tên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nguồn</a:t>
            </a:r>
            <a:r>
              <a:rPr lang="en-US" sz="2200" dirty="0">
                <a:latin typeface="+mn-lt"/>
              </a:rPr>
              <a:t> (.</a:t>
            </a:r>
            <a:r>
              <a:rPr lang="en-US" sz="2200" dirty="0" err="1">
                <a:latin typeface="+mn-lt"/>
              </a:rPr>
              <a:t>dat</a:t>
            </a:r>
            <a:r>
              <a:rPr lang="en-US" sz="2200" dirty="0">
                <a:latin typeface="+mn-lt"/>
              </a:rPr>
              <a:t>)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nguyên</a:t>
            </a:r>
            <a:r>
              <a:rPr lang="en-US" sz="2200" dirty="0">
                <a:latin typeface="+mn-lt"/>
              </a:rPr>
              <a:t> N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hai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quả</a:t>
            </a:r>
            <a:r>
              <a:rPr lang="en-US" sz="2200" dirty="0">
                <a:latin typeface="+mn-lt"/>
              </a:rPr>
              <a:t>.</a:t>
            </a:r>
            <a:r>
              <a:rPr lang="en-US" sz="2200" b="1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sẽ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tách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nguồn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thành</a:t>
            </a:r>
            <a:r>
              <a:rPr lang="en-US" sz="2200" dirty="0">
                <a:latin typeface="+mn-lt"/>
              </a:rPr>
              <a:t> 2 file,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đó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chứa</a:t>
            </a:r>
            <a:r>
              <a:rPr lang="en-US" sz="2200" dirty="0">
                <a:latin typeface="+mn-lt"/>
              </a:rPr>
              <a:t> N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thứ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hai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chứa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còn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lại</a:t>
            </a:r>
            <a:r>
              <a:rPr lang="en-US" sz="2200" dirty="0">
                <a:latin typeface="+mn-lt"/>
              </a:rPr>
              <a:t>. </a:t>
            </a:r>
            <a:r>
              <a:rPr lang="en-US" sz="2200" dirty="0" err="1">
                <a:latin typeface="+mn-lt"/>
              </a:rPr>
              <a:t>Ví</a:t>
            </a:r>
            <a:r>
              <a:rPr lang="en-US" sz="2200" dirty="0">
                <a:latin typeface="+mn-lt"/>
              </a:rPr>
              <a:t> du</a:t>
            </a:r>
            <a:endParaRPr lang="en-US" sz="2200" b="1" dirty="0">
              <a:latin typeface="+mn-lt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sz="2200" b="1" dirty="0" err="1">
                <a:solidFill>
                  <a:srgbClr val="FF0000"/>
                </a:solidFill>
                <a:latin typeface="+mn-lt"/>
              </a:rPr>
              <a:t>filesplit</a:t>
            </a:r>
            <a:r>
              <a:rPr lang="en-US" sz="2200" b="1" dirty="0">
                <a:latin typeface="+mn-lt"/>
              </a:rPr>
              <a:t> phone.dat 10 phone1.dat phone2.dat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+mn-lt"/>
              </a:rPr>
              <a:t>filemerge</a:t>
            </a:r>
            <a:r>
              <a:rPr lang="en-US" sz="2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ghép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hai</a:t>
            </a:r>
            <a:r>
              <a:rPr lang="en-US" sz="2200" dirty="0">
                <a:latin typeface="+mn-lt"/>
              </a:rPr>
              <a:t> file </a:t>
            </a:r>
            <a:r>
              <a:rPr lang="en-US" sz="2200" dirty="0" err="1">
                <a:latin typeface="+mn-lt"/>
              </a:rPr>
              <a:t>đã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tách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thành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file: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sz="2200" b="1" dirty="0" err="1">
                <a:solidFill>
                  <a:srgbClr val="FF0000"/>
                </a:solidFill>
                <a:latin typeface="+mn-lt"/>
              </a:rPr>
              <a:t>filemerge</a:t>
            </a:r>
            <a:r>
              <a:rPr lang="en-US" sz="2200" b="1" dirty="0">
                <a:latin typeface="+mn-lt"/>
              </a:rPr>
              <a:t> phone1.dat phone2.dat phone.dat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+mn-lt"/>
              </a:rPr>
              <a:t>fileread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đọc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hiển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thị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danh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sách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số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chứa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trong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một</a:t>
            </a:r>
            <a:r>
              <a:rPr lang="en-US" sz="2200" dirty="0">
                <a:latin typeface="+mn-lt"/>
              </a:rPr>
              <a:t> file .</a:t>
            </a:r>
            <a:r>
              <a:rPr lang="en-US" sz="2200" dirty="0" err="1">
                <a:latin typeface="+mn-lt"/>
              </a:rPr>
              <a:t>dat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bất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ra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màn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hình</a:t>
            </a:r>
            <a:r>
              <a:rPr lang="en-US" sz="2200" dirty="0">
                <a:latin typeface="+mn-lt"/>
              </a:rPr>
              <a:t>. </a:t>
            </a:r>
            <a:r>
              <a:rPr lang="en-US" sz="2200" dirty="0" err="1">
                <a:latin typeface="+mn-lt"/>
              </a:rPr>
              <a:t>Nó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được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sử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dụng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để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kiểm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kết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quả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thực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chương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trình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filesplit</a:t>
            </a:r>
            <a:r>
              <a:rPr lang="en-US" sz="2200" dirty="0">
                <a:latin typeface="+mn-lt"/>
              </a:rPr>
              <a:t> and </a:t>
            </a:r>
            <a:r>
              <a:rPr lang="en-US" sz="2200" dirty="0" err="1">
                <a:latin typeface="+mn-lt"/>
              </a:rPr>
              <a:t>filemerge</a:t>
            </a:r>
            <a:r>
              <a:rPr lang="en-US" sz="2200" dirty="0"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malloc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void </a:t>
            </a:r>
            <a:r>
              <a:rPr lang="en-US" sz="2400" b="1" dirty="0">
                <a:latin typeface="+mn-lt"/>
                <a:cs typeface="Courier New" pitchFamily="49" charset="0"/>
              </a:rPr>
              <a:t>* </a:t>
            </a:r>
            <a:r>
              <a:rPr lang="en-US" sz="2400" b="1" dirty="0" err="1">
                <a:latin typeface="+mn-lt"/>
                <a:cs typeface="Courier New" pitchFamily="49" charset="0"/>
              </a:rPr>
              <a:t>malloc</a:t>
            </a:r>
            <a:r>
              <a:rPr lang="en-US" sz="2400" b="1" dirty="0">
                <a:latin typeface="+mn-lt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unsigned</a:t>
            </a:r>
            <a:r>
              <a:rPr lang="en-US" sz="2400" b="1" dirty="0">
                <a:solidFill>
                  <a:schemeClr val="folHlink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int</a:t>
            </a:r>
            <a:r>
              <a:rPr lang="en-US" sz="2400" b="1" dirty="0">
                <a:latin typeface="+mn-lt"/>
                <a:cs typeface="Courier New" pitchFamily="49" charset="0"/>
              </a:rPr>
              <a:t> </a:t>
            </a:r>
            <a:r>
              <a:rPr lang="en-US" sz="2400" b="1" dirty="0" err="1">
                <a:latin typeface="+mn-lt"/>
                <a:cs typeface="Courier New" pitchFamily="49" charset="0"/>
              </a:rPr>
              <a:t>nbytes</a:t>
            </a:r>
            <a:r>
              <a:rPr lang="en-US" sz="2400" b="1" dirty="0">
                <a:latin typeface="+mn-lt"/>
                <a:cs typeface="Courier New" pitchFamily="49" charset="0"/>
              </a:rPr>
              <a:t>);</a:t>
            </a:r>
            <a:br>
              <a:rPr lang="en-US" sz="2400" b="1" dirty="0">
                <a:latin typeface="+mn-lt"/>
                <a:cs typeface="Courier New" pitchFamily="49" charset="0"/>
              </a:rPr>
            </a:br>
            <a:endParaRPr lang="en-US" sz="2400" b="1" dirty="0">
              <a:latin typeface="+mn-lt"/>
              <a:cs typeface="Courier New" pitchFamily="49" charset="0"/>
            </a:endParaRPr>
          </a:p>
          <a:p>
            <a:pPr eaLnBrk="1" hangingPunct="1"/>
            <a:r>
              <a:rPr lang="en-US" sz="2400" dirty="0" err="1">
                <a:latin typeface="+mn-lt"/>
              </a:rPr>
              <a:t>Xin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(</a:t>
            </a:r>
            <a:r>
              <a:rPr lang="en-US" sz="2400" dirty="0" err="1">
                <a:latin typeface="+mn-lt"/>
              </a:rPr>
              <a:t>khối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 err="1">
                <a:latin typeface="+mn-lt"/>
                <a:cs typeface="Courier New" pitchFamily="49" charset="0"/>
              </a:rPr>
              <a:t>nBytes</a:t>
            </a:r>
            <a:endParaRPr lang="en-US" sz="2400" dirty="0">
              <a:latin typeface="+mn-lt"/>
            </a:endParaRPr>
          </a:p>
          <a:p>
            <a:pPr eaLnBrk="1" hangingPunct="1"/>
            <a:r>
              <a:rPr lang="en-US" sz="2400" b="1" dirty="0" err="1">
                <a:latin typeface="+mn-lt"/>
                <a:cs typeface="Courier New" pitchFamily="49" charset="0"/>
              </a:rPr>
              <a:t>malloc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xin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  <a:cs typeface="Courier New" pitchFamily="49" charset="0"/>
              </a:rPr>
              <a:t>NULL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nếu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bại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/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ý: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Luôn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luôn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kiểm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tra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xem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công</a:t>
            </a:r>
            <a:r>
              <a:rPr lang="en-US" sz="2400" dirty="0">
                <a:latin typeface="+mn-lt"/>
              </a:rPr>
              <a:t> hay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.</a:t>
            </a:r>
          </a:p>
          <a:p>
            <a:pPr eaLnBrk="1" hangingPunct="1"/>
            <a:r>
              <a:rPr lang="en-US" sz="2400" dirty="0" err="1">
                <a:latin typeface="+mn-lt"/>
              </a:rPr>
              <a:t>Thuộc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n-lt"/>
                <a:cs typeface="Courier New" pitchFamily="49" charset="0"/>
              </a:rPr>
              <a:t>stdlib.h</a:t>
            </a:r>
            <a:r>
              <a:rPr lang="en-US" sz="2400" b="1" dirty="0">
                <a:solidFill>
                  <a:srgbClr val="0000FF"/>
                </a:solidFill>
                <a:latin typeface="+mn-lt"/>
                <a:cs typeface="Courier New" pitchFamily="49" charset="0"/>
              </a:rPr>
              <a:t>: #include</a:t>
            </a:r>
            <a:r>
              <a:rPr lang="en-US" sz="2400" b="1" dirty="0">
                <a:latin typeface="+mn-lt"/>
                <a:cs typeface="Courier New" pitchFamily="49" charset="0"/>
              </a:rPr>
              <a:t> &lt;</a:t>
            </a:r>
            <a:r>
              <a:rPr lang="en-US" sz="2400" b="1" dirty="0" err="1">
                <a:latin typeface="+mn-lt"/>
                <a:cs typeface="Courier New" pitchFamily="49" charset="0"/>
              </a:rPr>
              <a:t>stdlib.h</a:t>
            </a:r>
            <a:r>
              <a:rPr lang="en-US" sz="2400" b="1" dirty="0">
                <a:latin typeface="+mn-lt"/>
                <a:cs typeface="Courier New" pitchFamily="49" charset="0"/>
              </a:rPr>
              <a:t>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&amp;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thiếu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7A30765-8A40-CE02-DF67-40D88C8080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0EBF49-C5B0-908C-7CAE-D54C41DB2DDB}"/>
              </a:ext>
            </a:extLst>
          </p:cNvPr>
          <p:cNvSpPr txBox="1"/>
          <p:nvPr/>
        </p:nvSpPr>
        <p:spPr>
          <a:xfrm>
            <a:off x="484632" y="1166654"/>
            <a:ext cx="11368632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n, * p;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"How many numbers do you want to enter?\n"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p = 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*)malloc(n *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(p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"Memory allocation failed!\n"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Nhập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các số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nguyên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...</a:t>
            </a:r>
          </a:p>
          <a:p>
            <a:r>
              <a:rPr lang="vi-V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vi-VN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Hiển thị chúng theo chiều ngược lại */</a:t>
            </a:r>
            <a:endParaRPr lang="vi-V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...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free(p);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Giải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phóng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bộ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nhớ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493D6B3-3E6C-8516-FB9F-93F80670E7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ECFD313-3B71-741C-C753-620748244226}"/>
              </a:ext>
            </a:extLst>
          </p:cNvPr>
          <p:cNvSpPr txBox="1"/>
          <p:nvPr/>
        </p:nvSpPr>
        <p:spPr>
          <a:xfrm>
            <a:off x="338736" y="1354848"/>
            <a:ext cx="11514528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 . .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Nhập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liệu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các số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nguyên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–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phần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tử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mảng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động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"Please enter numbers now:\n"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0; i &lt; n; i++)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&amp;p[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vi-VN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vi-VN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Hiển thị theo chiều ngược */</a:t>
            </a:r>
            <a:endParaRPr lang="vi-VN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"The numbers in reverse order are - 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n - 1; i &gt;= 0; --i)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p[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free(p);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1499616"/>
            <a:ext cx="11514528" cy="4468352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400" dirty="0" err="1">
                <a:latin typeface="+mn-lt"/>
              </a:rPr>
              <a:t>Phép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sz="2400" b="1" dirty="0">
                <a:latin typeface="+mn-lt"/>
              </a:rPr>
              <a:t>  p = (</a:t>
            </a:r>
            <a:r>
              <a:rPr lang="en-US" sz="2400" b="1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*)</a:t>
            </a:r>
            <a:r>
              <a:rPr lang="en-US" sz="2400" b="1" dirty="0" err="1">
                <a:latin typeface="+mn-lt"/>
              </a:rPr>
              <a:t>malloc</a:t>
            </a:r>
            <a:r>
              <a:rPr lang="en-US" sz="2400" b="1" dirty="0">
                <a:latin typeface="+mn-lt"/>
              </a:rPr>
              <a:t>(n*</a:t>
            </a:r>
            <a:r>
              <a:rPr lang="en-US" sz="2400" b="1" dirty="0" err="1">
                <a:solidFill>
                  <a:srgbClr val="0000FF"/>
                </a:solidFill>
                <a:latin typeface="+mn-lt"/>
              </a:rPr>
              <a:t>sizeof</a:t>
            </a:r>
            <a:r>
              <a:rPr lang="en-US" sz="2400" b="1" dirty="0">
                <a:latin typeface="+mn-lt"/>
              </a:rPr>
              <a:t>(</a:t>
            </a:r>
            <a:r>
              <a:rPr lang="en-US" sz="2400" b="1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US" sz="2400" b="1" dirty="0">
                <a:latin typeface="+mn-lt"/>
              </a:rPr>
              <a:t>));</a:t>
            </a:r>
          </a:p>
          <a:p>
            <a:pPr eaLnBrk="1" hangingPunct="1">
              <a:buFontTx/>
              <a:buNone/>
            </a:pP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vì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malloc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void</a:t>
            </a:r>
            <a:r>
              <a:rPr lang="en-US" sz="2400" b="1" dirty="0">
                <a:latin typeface="+mn-lt"/>
              </a:rPr>
              <a:t> *</a:t>
            </a:r>
            <a:r>
              <a:rPr lang="en-US" sz="2400" dirty="0">
                <a:latin typeface="+mn-lt"/>
              </a:rPr>
              <a:t> :</a:t>
            </a:r>
          </a:p>
          <a:p>
            <a:pPr eaLnBrk="1" hangingPunct="1">
              <a:buFontTx/>
              <a:buNone/>
            </a:pPr>
            <a:r>
              <a:rPr lang="en-US" sz="2400" b="1" dirty="0">
                <a:solidFill>
                  <a:srgbClr val="0000FF"/>
                </a:solidFill>
                <a:latin typeface="+mn-lt"/>
              </a:rPr>
              <a:t>void</a:t>
            </a:r>
            <a:r>
              <a:rPr lang="en-US" sz="2400" b="1" dirty="0">
                <a:latin typeface="+mn-lt"/>
              </a:rPr>
              <a:t> * </a:t>
            </a:r>
            <a:r>
              <a:rPr lang="en-US" sz="2400" b="1" dirty="0" err="1">
                <a:latin typeface="+mn-lt"/>
              </a:rPr>
              <a:t>malloc</a:t>
            </a:r>
            <a:r>
              <a:rPr lang="en-US" sz="2400" b="1" dirty="0">
                <a:latin typeface="+mn-lt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unsigned </a:t>
            </a:r>
            <a:r>
              <a:rPr lang="en-US" sz="2400" b="1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nbytes</a:t>
            </a:r>
            <a:r>
              <a:rPr lang="en-US" sz="2400" b="1" dirty="0">
                <a:latin typeface="+mn-lt"/>
              </a:rPr>
              <a:t>);</a:t>
            </a:r>
          </a:p>
          <a:p>
            <a:pPr eaLnBrk="1" hangingPunct="1">
              <a:buFontTx/>
              <a:buNone/>
            </a:pPr>
            <a:endParaRPr lang="en-US" sz="2400" dirty="0">
              <a:latin typeface="+mn-lt"/>
            </a:endParaRPr>
          </a:p>
          <a:p>
            <a:pPr eaLnBrk="1" hangingPunct="1">
              <a:buFontTx/>
              <a:buNone/>
            </a:pP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(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void</a:t>
            </a:r>
            <a:r>
              <a:rPr lang="en-US" sz="2400" b="1" dirty="0">
                <a:latin typeface="+mn-lt"/>
              </a:rPr>
              <a:t> *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đặc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quát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cứ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kiểu</a:t>
            </a:r>
            <a:r>
              <a:rPr lang="en-US" sz="2400" dirty="0">
                <a:latin typeface="+mn-lt"/>
              </a:rPr>
              <a:t> con </a:t>
            </a:r>
            <a:r>
              <a:rPr lang="en-US" sz="2400" dirty="0" err="1">
                <a:latin typeface="+mn-lt"/>
              </a:rPr>
              <a:t>trỏ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nào</a:t>
            </a:r>
            <a:r>
              <a:rPr lang="en-US" sz="2400" dirty="0"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E012A2-E53F-44BC-B513-EA02290F2474}"/>
</file>

<file path=customXml/itemProps2.xml><?xml version="1.0" encoding="utf-8"?>
<ds:datastoreItem xmlns:ds="http://schemas.openxmlformats.org/officeDocument/2006/customXml" ds:itemID="{99A827E7-59A1-4CC6-B9A6-29EFD9621E89}"/>
</file>

<file path=customXml/itemProps3.xml><?xml version="1.0" encoding="utf-8"?>
<ds:datastoreItem xmlns:ds="http://schemas.openxmlformats.org/officeDocument/2006/customXml" ds:itemID="{A4A6D83D-2EDB-4DB4-970A-CE52CAC2690A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41</TotalTime>
  <Words>3996</Words>
  <Application>Microsoft Office PowerPoint</Application>
  <PresentationFormat>Widescreen</PresentationFormat>
  <Paragraphs>591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Cascadia Mono</vt:lpstr>
      <vt:lpstr>Consolas</vt:lpstr>
      <vt:lpstr>Courier New</vt:lpstr>
      <vt:lpstr>Lato</vt:lpstr>
      <vt:lpstr>Tahoma</vt:lpstr>
      <vt:lpstr>Verdana</vt:lpstr>
      <vt:lpstr>Wingdings</vt:lpstr>
      <vt:lpstr>等线</vt:lpstr>
      <vt:lpstr>等线 Light</vt:lpstr>
      <vt:lpstr>Office Theme</vt:lpstr>
      <vt:lpstr>PowerPoint Presentation</vt:lpstr>
      <vt:lpstr>PowerPoint Presentation</vt:lpstr>
      <vt:lpstr>Nội dung</vt:lpstr>
      <vt:lpstr>PowerPoint Presentation</vt:lpstr>
      <vt:lpstr>Cấp phát bộ nhớ động</vt:lpstr>
      <vt:lpstr>Hàm malloc</vt:lpstr>
      <vt:lpstr>Ví dụ &amp; bài tập: Điền đoạn mã nguồn còn thiếu</vt:lpstr>
      <vt:lpstr>Hướng dẫn</vt:lpstr>
      <vt:lpstr>Vì sao cần ép kiểu?</vt:lpstr>
      <vt:lpstr>Hàm calloc</vt:lpstr>
      <vt:lpstr>Tái cấp phát bộ nhớ với hàm Reallocate</vt:lpstr>
      <vt:lpstr>Minh họa hàm realloc</vt:lpstr>
      <vt:lpstr>Ví dụ</vt:lpstr>
      <vt:lpstr>Giải phóng bộ nhớ cấp phát</vt:lpstr>
      <vt:lpstr>Ví dụ</vt:lpstr>
      <vt:lpstr>Đáp án – hàm my_strcat</vt:lpstr>
      <vt:lpstr>Đáp án: hàm main()</vt:lpstr>
      <vt:lpstr>Bài tập</vt:lpstr>
      <vt:lpstr>PowerPoint Presentation</vt:lpstr>
      <vt:lpstr>Cấu trúc – Kiểu dữ liệu do người dùng định nghĩa</vt:lpstr>
      <vt:lpstr>Ví dụ: Kiểu số phức</vt:lpstr>
      <vt:lpstr>Ví dụ</vt:lpstr>
      <vt:lpstr>Hướng dẫn</vt:lpstr>
      <vt:lpstr>Bài tập</vt:lpstr>
      <vt:lpstr>Bài tập</vt:lpstr>
      <vt:lpstr>PowerPoint Presentation</vt:lpstr>
      <vt:lpstr>Các tham số mode cho tập tin nhị phân</vt:lpstr>
      <vt:lpstr>fread()</vt:lpstr>
      <vt:lpstr>fwrite()</vt:lpstr>
      <vt:lpstr>Hàm feof</vt:lpstr>
      <vt:lpstr>Ví dụ</vt:lpstr>
      <vt:lpstr>Ví dụ</vt:lpstr>
      <vt:lpstr>Đáp án</vt:lpstr>
      <vt:lpstr>Ví dụ</vt:lpstr>
      <vt:lpstr>Ví dụ</vt:lpstr>
      <vt:lpstr>Bài tập</vt:lpstr>
      <vt:lpstr>Bài tập</vt:lpstr>
      <vt:lpstr>Hướng dẫn</vt:lpstr>
      <vt:lpstr>Hướng dẫn</vt:lpstr>
      <vt:lpstr>Hướng dẫn (tiếp)</vt:lpstr>
      <vt:lpstr>Bài tập</vt:lpstr>
      <vt:lpstr>PowerPoint Presentation</vt:lpstr>
      <vt:lpstr>Truy cập ngẫu nhiên tập tin</vt:lpstr>
      <vt:lpstr>Truy cập ngẫu nhiên tập tin</vt:lpstr>
      <vt:lpstr>Ví dụ: Đọc/Trích xuất một phần dữ liệu từ tập tin nhị phân</vt:lpstr>
      <vt:lpstr>Đáp án</vt:lpstr>
      <vt:lpstr>Đáp án</vt:lpstr>
      <vt:lpstr>Đáp án</vt:lpstr>
      <vt:lpstr>Bài tập</vt:lpstr>
      <vt:lpstr>Bài tập : Quản lý thông tin mô tả điện thoại di động</vt:lpstr>
      <vt:lpstr>Bài tập : Chia tách và ghép File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Hiep</dc:creator>
  <cp:lastModifiedBy>Microsoft account</cp:lastModifiedBy>
  <cp:revision>9</cp:revision>
  <dcterms:created xsi:type="dcterms:W3CDTF">2023-11-19T07:10:22Z</dcterms:created>
  <dcterms:modified xsi:type="dcterms:W3CDTF">2023-12-15T01:16:34Z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